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65" r:id="rId3"/>
    <p:sldId id="257" r:id="rId4"/>
    <p:sldId id="283" r:id="rId5"/>
    <p:sldId id="266" r:id="rId6"/>
    <p:sldId id="258" r:id="rId7"/>
    <p:sldId id="284" r:id="rId8"/>
    <p:sldId id="285" r:id="rId9"/>
    <p:sldId id="267" r:id="rId10"/>
    <p:sldId id="268" r:id="rId11"/>
    <p:sldId id="281" r:id="rId12"/>
    <p:sldId id="282" r:id="rId13"/>
    <p:sldId id="269" r:id="rId14"/>
    <p:sldId id="259" r:id="rId15"/>
    <p:sldId id="270" r:id="rId16"/>
    <p:sldId id="279" r:id="rId17"/>
    <p:sldId id="286" r:id="rId18"/>
    <p:sldId id="287" r:id="rId19"/>
    <p:sldId id="271" r:id="rId20"/>
    <p:sldId id="280" r:id="rId21"/>
    <p:sldId id="262" r:id="rId2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946" y="47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_rels/data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C9D597-56C0-4C38-BFE7-94164A105D69}"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pPr rtl="1"/>
          <a:endParaRPr lang="ar-IQ"/>
        </a:p>
      </dgm:t>
    </dgm:pt>
    <dgm:pt modelId="{21CE93DE-9FCC-47DB-9AC8-F5FF39C5F06D}">
      <dgm:prSet>
        <dgm:style>
          <a:lnRef idx="2">
            <a:schemeClr val="dk1">
              <a:shade val="50000"/>
            </a:schemeClr>
          </a:lnRef>
          <a:fillRef idx="1">
            <a:schemeClr val="dk1"/>
          </a:fillRef>
          <a:effectRef idx="0">
            <a:schemeClr val="dk1"/>
          </a:effectRef>
          <a:fontRef idx="minor">
            <a:schemeClr val="lt1"/>
          </a:fontRef>
        </dgm:style>
      </dgm:prSet>
      <dgm:spPr>
        <a:blipFill rotWithShape="0">
          <a:blip xmlns:r="http://schemas.openxmlformats.org/officeDocument/2006/relationships" r:embed="rId1"/>
          <a:stretch>
            <a:fillRect/>
          </a:stretch>
        </a:blipFill>
      </dgm:spPr>
      <dgm:t>
        <a:bodyPr/>
        <a:lstStyle/>
        <a:p>
          <a:pPr rtl="1"/>
          <a:r>
            <a:rPr lang="ar-SA" b="1" dirty="0" smtClean="0">
              <a:solidFill>
                <a:srgbClr val="FF0000"/>
              </a:solidFill>
            </a:rPr>
            <a:t>منهجية البحث العلمي</a:t>
          </a:r>
          <a:endParaRPr lang="ar-IQ" dirty="0">
            <a:solidFill>
              <a:srgbClr val="FF0000"/>
            </a:solidFill>
          </a:endParaRPr>
        </a:p>
      </dgm:t>
    </dgm:pt>
    <dgm:pt modelId="{67493228-7669-4177-B408-42EA6197C90E}" type="parTrans" cxnId="{C5DAB701-7E66-435A-B586-61E9326183E8}">
      <dgm:prSet/>
      <dgm:spPr/>
      <dgm:t>
        <a:bodyPr/>
        <a:lstStyle/>
        <a:p>
          <a:pPr rtl="1"/>
          <a:endParaRPr lang="ar-IQ"/>
        </a:p>
      </dgm:t>
    </dgm:pt>
    <dgm:pt modelId="{3D2B9F2C-1CA9-4E31-8A29-A21638B6F828}" type="sibTrans" cxnId="{C5DAB701-7E66-435A-B586-61E9326183E8}">
      <dgm:prSet/>
      <dgm:spPr/>
      <dgm:t>
        <a:bodyPr/>
        <a:lstStyle/>
        <a:p>
          <a:pPr rtl="1"/>
          <a:endParaRPr lang="ar-IQ"/>
        </a:p>
      </dgm:t>
    </dgm:pt>
    <dgm:pt modelId="{DA1F5798-6245-43AF-8FCF-FBA6B743DDEA}" type="pres">
      <dgm:prSet presAssocID="{CCC9D597-56C0-4C38-BFE7-94164A105D69}" presName="compositeShape" presStyleCnt="0">
        <dgm:presLayoutVars>
          <dgm:chMax val="7"/>
          <dgm:dir/>
          <dgm:resizeHandles val="exact"/>
        </dgm:presLayoutVars>
      </dgm:prSet>
      <dgm:spPr/>
      <dgm:t>
        <a:bodyPr/>
        <a:lstStyle/>
        <a:p>
          <a:pPr rtl="1"/>
          <a:endParaRPr lang="ar-IQ"/>
        </a:p>
      </dgm:t>
    </dgm:pt>
    <dgm:pt modelId="{979EB9C5-0F86-427F-B995-AE7FB5028F79}" type="pres">
      <dgm:prSet presAssocID="{21CE93DE-9FCC-47DB-9AC8-F5FF39C5F06D}" presName="circ1TxSh" presStyleLbl="vennNode1" presStyleIdx="0" presStyleCnt="1" custScaleX="250836" custLinFactNeighborX="-3325" custLinFactNeighborY="-24324"/>
      <dgm:spPr/>
      <dgm:t>
        <a:bodyPr/>
        <a:lstStyle/>
        <a:p>
          <a:pPr rtl="1"/>
          <a:endParaRPr lang="ar-IQ"/>
        </a:p>
      </dgm:t>
    </dgm:pt>
  </dgm:ptLst>
  <dgm:cxnLst>
    <dgm:cxn modelId="{E8A73F63-01E3-46E4-97B4-E3C9F1D8533E}" type="presOf" srcId="{21CE93DE-9FCC-47DB-9AC8-F5FF39C5F06D}" destId="{979EB9C5-0F86-427F-B995-AE7FB5028F79}" srcOrd="0" destOrd="0" presId="urn:microsoft.com/office/officeart/2005/8/layout/venn1"/>
    <dgm:cxn modelId="{C5DAB701-7E66-435A-B586-61E9326183E8}" srcId="{CCC9D597-56C0-4C38-BFE7-94164A105D69}" destId="{21CE93DE-9FCC-47DB-9AC8-F5FF39C5F06D}" srcOrd="0" destOrd="0" parTransId="{67493228-7669-4177-B408-42EA6197C90E}" sibTransId="{3D2B9F2C-1CA9-4E31-8A29-A21638B6F828}"/>
    <dgm:cxn modelId="{36BC92B9-DF31-4726-972A-6E8AF0421588}" type="presOf" srcId="{CCC9D597-56C0-4C38-BFE7-94164A105D69}" destId="{DA1F5798-6245-43AF-8FCF-FBA6B743DDEA}" srcOrd="0" destOrd="0" presId="urn:microsoft.com/office/officeart/2005/8/layout/venn1"/>
    <dgm:cxn modelId="{1500A85F-1149-44AB-8C99-5EF6F2C997E8}" type="presParOf" srcId="{DA1F5798-6245-43AF-8FCF-FBA6B743DDEA}" destId="{979EB9C5-0F86-427F-B995-AE7FB5028F79}" srcOrd="0" destOrd="0" presId="urn:microsoft.com/office/officeart/2005/8/layout/venn1"/>
  </dgm:cxnLst>
  <dgm:bg>
    <a:blipFill>
      <a:blip xmlns:r="http://schemas.openxmlformats.org/officeDocument/2006/relationships" r:embed="rId2"/>
      <a:tile tx="0" ty="0" sx="100000" sy="100000" flip="none" algn="tl"/>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0F85A8-F194-491A-BD63-C84356E9561E}"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pPr rtl="1"/>
          <a:endParaRPr lang="ar-SA"/>
        </a:p>
      </dgm:t>
    </dgm:pt>
    <dgm:pt modelId="{898C3208-5C0A-4E9F-B3DE-8D934727CA97}">
      <dgm:prSet/>
      <dgm:spPr>
        <a:solidFill>
          <a:srgbClr val="FFFF00">
            <a:alpha val="90000"/>
          </a:srgbClr>
        </a:solidFill>
      </dgm:spPr>
      <dgm:t>
        <a:bodyPr/>
        <a:lstStyle/>
        <a:p>
          <a:pPr rtl="1"/>
          <a:r>
            <a:rPr lang="ar-SA" b="1" dirty="0" smtClean="0"/>
            <a:t>       </a:t>
          </a:r>
          <a:r>
            <a:rPr lang="ar-IQ" b="1" dirty="0" smtClean="0"/>
            <a:t>اعداد</a:t>
          </a:r>
          <a:endParaRPr lang="ar-SA" dirty="0"/>
        </a:p>
      </dgm:t>
    </dgm:pt>
    <dgm:pt modelId="{88477B3D-4BE0-4235-B9E3-5E21FDAEA731}" type="parTrans" cxnId="{A5745440-3DFF-4238-8C60-639DBDB98AC5}">
      <dgm:prSet/>
      <dgm:spPr/>
      <dgm:t>
        <a:bodyPr/>
        <a:lstStyle/>
        <a:p>
          <a:pPr rtl="1"/>
          <a:endParaRPr lang="ar-SA"/>
        </a:p>
      </dgm:t>
    </dgm:pt>
    <dgm:pt modelId="{CC3F3E06-D222-4D34-9E6B-B47E3FF9DD8D}" type="sibTrans" cxnId="{A5745440-3DFF-4238-8C60-639DBDB98AC5}">
      <dgm:prSet/>
      <dgm:spPr/>
      <dgm:t>
        <a:bodyPr/>
        <a:lstStyle/>
        <a:p>
          <a:pPr rtl="1"/>
          <a:endParaRPr lang="ar-SA"/>
        </a:p>
      </dgm:t>
    </dgm:pt>
    <dgm:pt modelId="{0897C2BE-326A-4A98-8AC2-9E7747C5AE3C}">
      <dgm:prSet/>
      <dgm:spPr>
        <a:solidFill>
          <a:srgbClr val="FFFF00"/>
        </a:solidFill>
      </dgm:spPr>
      <dgm:t>
        <a:bodyPr/>
        <a:lstStyle/>
        <a:p>
          <a:pPr rtl="1"/>
          <a:r>
            <a:rPr lang="ar-IQ" b="1" dirty="0" smtClean="0">
              <a:latin typeface="Batang" pitchFamily="18" charset="-127"/>
              <a:ea typeface="Batang" pitchFamily="18" charset="-127"/>
            </a:rPr>
            <a:t>الاستاذ المساعد</a:t>
          </a:r>
          <a:r>
            <a:rPr lang="ar-SA" b="1" dirty="0" smtClean="0">
              <a:latin typeface="Batang" pitchFamily="18" charset="-127"/>
              <a:ea typeface="Batang" pitchFamily="18" charset="-127"/>
            </a:rPr>
            <a:t> </a:t>
          </a:r>
          <a:r>
            <a:rPr lang="ar-IQ" b="1" dirty="0" smtClean="0">
              <a:latin typeface="Batang" pitchFamily="18" charset="-127"/>
              <a:ea typeface="Batang" pitchFamily="18" charset="-127"/>
            </a:rPr>
            <a:t>الدكتور</a:t>
          </a:r>
          <a:r>
            <a:rPr lang="ar-SA" b="1" dirty="0" smtClean="0">
              <a:latin typeface="Batang" pitchFamily="18" charset="-127"/>
              <a:ea typeface="Batang" pitchFamily="18" charset="-127"/>
            </a:rPr>
            <a:t> </a:t>
          </a:r>
          <a:endParaRPr lang="ar-SA" dirty="0">
            <a:latin typeface="Batang" pitchFamily="18" charset="-127"/>
            <a:ea typeface="Batang" pitchFamily="18" charset="-127"/>
          </a:endParaRPr>
        </a:p>
      </dgm:t>
    </dgm:pt>
    <dgm:pt modelId="{4BDA676E-884C-412A-AE87-D3869B7398DD}" type="parTrans" cxnId="{01CB54EC-E0D0-4750-A779-985F0985507F}">
      <dgm:prSet/>
      <dgm:spPr/>
      <dgm:t>
        <a:bodyPr/>
        <a:lstStyle/>
        <a:p>
          <a:pPr rtl="1"/>
          <a:endParaRPr lang="ar-SA"/>
        </a:p>
      </dgm:t>
    </dgm:pt>
    <dgm:pt modelId="{7B723B4E-95FA-40E1-8F01-DBAA1FBE9D1E}" type="sibTrans" cxnId="{01CB54EC-E0D0-4750-A779-985F0985507F}">
      <dgm:prSet/>
      <dgm:spPr/>
      <dgm:t>
        <a:bodyPr/>
        <a:lstStyle/>
        <a:p>
          <a:pPr rtl="1"/>
          <a:endParaRPr lang="ar-SA"/>
        </a:p>
      </dgm:t>
    </dgm:pt>
    <dgm:pt modelId="{D89F6826-9879-4C50-9616-82EAF11A0E84}">
      <dgm:prSet/>
      <dgm:spPr>
        <a:solidFill>
          <a:srgbClr val="00B0F0">
            <a:alpha val="90000"/>
          </a:srgbClr>
        </a:solidFill>
      </dgm:spPr>
      <dgm:t>
        <a:bodyPr/>
        <a:lstStyle/>
        <a:p>
          <a:pPr rtl="1"/>
          <a:r>
            <a:rPr lang="ar-IQ" b="1" dirty="0" smtClean="0"/>
            <a:t>قاسم الخالدي</a:t>
          </a:r>
          <a:endParaRPr lang="ar-SA" dirty="0"/>
        </a:p>
      </dgm:t>
    </dgm:pt>
    <dgm:pt modelId="{EB7FCAAB-46E8-47CB-BD79-7CDCB1FDDEE8}" type="parTrans" cxnId="{ABFAA8E6-66B4-42AF-8748-BA65F6260100}">
      <dgm:prSet/>
      <dgm:spPr/>
      <dgm:t>
        <a:bodyPr/>
        <a:lstStyle/>
        <a:p>
          <a:pPr rtl="1"/>
          <a:endParaRPr lang="ar-SA"/>
        </a:p>
      </dgm:t>
    </dgm:pt>
    <dgm:pt modelId="{303E6049-9620-4C8C-9A3A-649B1FACD59B}" type="sibTrans" cxnId="{ABFAA8E6-66B4-42AF-8748-BA65F6260100}">
      <dgm:prSet/>
      <dgm:spPr/>
      <dgm:t>
        <a:bodyPr/>
        <a:lstStyle/>
        <a:p>
          <a:pPr rtl="1"/>
          <a:endParaRPr lang="ar-SA"/>
        </a:p>
      </dgm:t>
    </dgm:pt>
    <dgm:pt modelId="{FADB18CB-1483-467A-B503-F523B5D0B2DC}">
      <dgm:prSet/>
      <dgm:spPr/>
      <dgm:t>
        <a:bodyPr/>
        <a:lstStyle/>
        <a:p>
          <a:pPr rtl="1"/>
          <a:r>
            <a:rPr lang="ar-IQ" b="1" dirty="0" smtClean="0"/>
            <a:t>20</a:t>
          </a:r>
          <a:r>
            <a:rPr lang="ar-SA" b="1" dirty="0" smtClean="0"/>
            <a:t>22</a:t>
          </a:r>
          <a:r>
            <a:rPr lang="ar-IQ" b="1" dirty="0" smtClean="0"/>
            <a:t>- </a:t>
          </a:r>
          <a:r>
            <a:rPr lang="ar-SA" b="1" dirty="0" smtClean="0"/>
            <a:t>2023</a:t>
          </a:r>
          <a:endParaRPr lang="ar-SA" dirty="0"/>
        </a:p>
      </dgm:t>
    </dgm:pt>
    <dgm:pt modelId="{7584CAAC-53DF-46E2-A0BE-D83F6EFC7B61}" type="parTrans" cxnId="{0ABC9C10-014A-497E-8DBB-02318A640F46}">
      <dgm:prSet/>
      <dgm:spPr/>
      <dgm:t>
        <a:bodyPr/>
        <a:lstStyle/>
        <a:p>
          <a:pPr rtl="1"/>
          <a:endParaRPr lang="ar-SA"/>
        </a:p>
      </dgm:t>
    </dgm:pt>
    <dgm:pt modelId="{3E2F5149-BB5F-4B76-92D4-251D29EDC755}" type="sibTrans" cxnId="{0ABC9C10-014A-497E-8DBB-02318A640F46}">
      <dgm:prSet/>
      <dgm:spPr/>
      <dgm:t>
        <a:bodyPr/>
        <a:lstStyle/>
        <a:p>
          <a:pPr rtl="1"/>
          <a:endParaRPr lang="ar-SA"/>
        </a:p>
      </dgm:t>
    </dgm:pt>
    <dgm:pt modelId="{7A5C5219-6E08-4868-A24F-0DB5D3919B38}" type="pres">
      <dgm:prSet presAssocID="{BE0F85A8-F194-491A-BD63-C84356E9561E}" presName="Name0" presStyleCnt="0">
        <dgm:presLayoutVars>
          <dgm:chMax val="7"/>
          <dgm:dir/>
          <dgm:animLvl val="lvl"/>
          <dgm:resizeHandles val="exact"/>
        </dgm:presLayoutVars>
      </dgm:prSet>
      <dgm:spPr/>
      <dgm:t>
        <a:bodyPr/>
        <a:lstStyle/>
        <a:p>
          <a:pPr rtl="1"/>
          <a:endParaRPr lang="ar-SA"/>
        </a:p>
      </dgm:t>
    </dgm:pt>
    <dgm:pt modelId="{8767C28A-FF31-4346-B44A-38B47FC705EB}" type="pres">
      <dgm:prSet presAssocID="{898C3208-5C0A-4E9F-B3DE-8D934727CA97}" presName="circle1" presStyleLbl="node1" presStyleIdx="0" presStyleCnt="4"/>
      <dgm:spPr/>
    </dgm:pt>
    <dgm:pt modelId="{13DA8EE3-9577-4737-AFD1-C56EE3AA7A2E}" type="pres">
      <dgm:prSet presAssocID="{898C3208-5C0A-4E9F-B3DE-8D934727CA97}" presName="space" presStyleCnt="0"/>
      <dgm:spPr/>
    </dgm:pt>
    <dgm:pt modelId="{B3F49B19-2242-48A1-8234-44D1413CE952}" type="pres">
      <dgm:prSet presAssocID="{898C3208-5C0A-4E9F-B3DE-8D934727CA97}" presName="rect1" presStyleLbl="alignAcc1" presStyleIdx="0" presStyleCnt="4"/>
      <dgm:spPr/>
      <dgm:t>
        <a:bodyPr/>
        <a:lstStyle/>
        <a:p>
          <a:pPr rtl="1"/>
          <a:endParaRPr lang="ar-SA"/>
        </a:p>
      </dgm:t>
    </dgm:pt>
    <dgm:pt modelId="{CDE0758D-63B3-492B-8CC5-2BC799D6FCD0}" type="pres">
      <dgm:prSet presAssocID="{0897C2BE-326A-4A98-8AC2-9E7747C5AE3C}" presName="vertSpace2" presStyleLbl="node1" presStyleIdx="0" presStyleCnt="4"/>
      <dgm:spPr/>
    </dgm:pt>
    <dgm:pt modelId="{DEC91FB0-30CF-4F01-9C38-4308AB3D4649}" type="pres">
      <dgm:prSet presAssocID="{0897C2BE-326A-4A98-8AC2-9E7747C5AE3C}" presName="circle2" presStyleLbl="node1" presStyleIdx="1" presStyleCnt="4"/>
      <dgm:spPr/>
    </dgm:pt>
    <dgm:pt modelId="{A8311AE0-39D1-48C8-983A-471A82D0576F}" type="pres">
      <dgm:prSet presAssocID="{0897C2BE-326A-4A98-8AC2-9E7747C5AE3C}" presName="rect2" presStyleLbl="alignAcc1" presStyleIdx="1" presStyleCnt="4"/>
      <dgm:spPr/>
      <dgm:t>
        <a:bodyPr/>
        <a:lstStyle/>
        <a:p>
          <a:pPr rtl="1"/>
          <a:endParaRPr lang="ar-SA"/>
        </a:p>
      </dgm:t>
    </dgm:pt>
    <dgm:pt modelId="{82547435-B262-46D3-B6E1-7FA1999CA572}" type="pres">
      <dgm:prSet presAssocID="{D89F6826-9879-4C50-9616-82EAF11A0E84}" presName="vertSpace3" presStyleLbl="node1" presStyleIdx="1" presStyleCnt="4"/>
      <dgm:spPr/>
    </dgm:pt>
    <dgm:pt modelId="{1424F51D-FAD9-4F71-881A-0E879ABEB830}" type="pres">
      <dgm:prSet presAssocID="{D89F6826-9879-4C50-9616-82EAF11A0E84}" presName="circle3" presStyleLbl="node1" presStyleIdx="2" presStyleCnt="4"/>
      <dgm:spPr/>
    </dgm:pt>
    <dgm:pt modelId="{5931E130-6152-44DE-B7EB-B1D77ED8B26D}" type="pres">
      <dgm:prSet presAssocID="{D89F6826-9879-4C50-9616-82EAF11A0E84}" presName="rect3" presStyleLbl="alignAcc1" presStyleIdx="2" presStyleCnt="4"/>
      <dgm:spPr/>
      <dgm:t>
        <a:bodyPr/>
        <a:lstStyle/>
        <a:p>
          <a:pPr rtl="1"/>
          <a:endParaRPr lang="ar-SA"/>
        </a:p>
      </dgm:t>
    </dgm:pt>
    <dgm:pt modelId="{53E026F7-E279-4EB0-AD8F-69E65E91008F}" type="pres">
      <dgm:prSet presAssocID="{FADB18CB-1483-467A-B503-F523B5D0B2DC}" presName="vertSpace4" presStyleLbl="node1" presStyleIdx="2" presStyleCnt="4"/>
      <dgm:spPr/>
    </dgm:pt>
    <dgm:pt modelId="{BB31AD15-2ADA-45B8-B8B7-776216674E69}" type="pres">
      <dgm:prSet presAssocID="{FADB18CB-1483-467A-B503-F523B5D0B2DC}" presName="circle4" presStyleLbl="node1" presStyleIdx="3" presStyleCnt="4"/>
      <dgm:spPr/>
    </dgm:pt>
    <dgm:pt modelId="{0FE3572D-3743-4ACC-99C0-D94F29352BCC}" type="pres">
      <dgm:prSet presAssocID="{FADB18CB-1483-467A-B503-F523B5D0B2DC}" presName="rect4" presStyleLbl="alignAcc1" presStyleIdx="3" presStyleCnt="4"/>
      <dgm:spPr/>
      <dgm:t>
        <a:bodyPr/>
        <a:lstStyle/>
        <a:p>
          <a:pPr rtl="1"/>
          <a:endParaRPr lang="ar-SA"/>
        </a:p>
      </dgm:t>
    </dgm:pt>
    <dgm:pt modelId="{61980FB2-16AB-4F30-BC73-6A8D7276E9BA}" type="pres">
      <dgm:prSet presAssocID="{898C3208-5C0A-4E9F-B3DE-8D934727CA97}" presName="rect1ParTxNoCh" presStyleLbl="alignAcc1" presStyleIdx="3" presStyleCnt="4">
        <dgm:presLayoutVars>
          <dgm:chMax val="1"/>
          <dgm:bulletEnabled val="1"/>
        </dgm:presLayoutVars>
      </dgm:prSet>
      <dgm:spPr/>
      <dgm:t>
        <a:bodyPr/>
        <a:lstStyle/>
        <a:p>
          <a:pPr rtl="1"/>
          <a:endParaRPr lang="ar-SA"/>
        </a:p>
      </dgm:t>
    </dgm:pt>
    <dgm:pt modelId="{E511999E-ED47-4782-B0F8-3B28E0182A45}" type="pres">
      <dgm:prSet presAssocID="{0897C2BE-326A-4A98-8AC2-9E7747C5AE3C}" presName="rect2ParTxNoCh" presStyleLbl="alignAcc1" presStyleIdx="3" presStyleCnt="4">
        <dgm:presLayoutVars>
          <dgm:chMax val="1"/>
          <dgm:bulletEnabled val="1"/>
        </dgm:presLayoutVars>
      </dgm:prSet>
      <dgm:spPr/>
      <dgm:t>
        <a:bodyPr/>
        <a:lstStyle/>
        <a:p>
          <a:pPr rtl="1"/>
          <a:endParaRPr lang="ar-SA"/>
        </a:p>
      </dgm:t>
    </dgm:pt>
    <dgm:pt modelId="{69869DEF-FF2F-421A-9F02-08C0ACF18179}" type="pres">
      <dgm:prSet presAssocID="{D89F6826-9879-4C50-9616-82EAF11A0E84}" presName="rect3ParTxNoCh" presStyleLbl="alignAcc1" presStyleIdx="3" presStyleCnt="4">
        <dgm:presLayoutVars>
          <dgm:chMax val="1"/>
          <dgm:bulletEnabled val="1"/>
        </dgm:presLayoutVars>
      </dgm:prSet>
      <dgm:spPr/>
      <dgm:t>
        <a:bodyPr/>
        <a:lstStyle/>
        <a:p>
          <a:pPr rtl="1"/>
          <a:endParaRPr lang="ar-SA"/>
        </a:p>
      </dgm:t>
    </dgm:pt>
    <dgm:pt modelId="{5BBA8FE4-9900-4B7C-9A2A-B193404472F6}" type="pres">
      <dgm:prSet presAssocID="{FADB18CB-1483-467A-B503-F523B5D0B2DC}" presName="rect4ParTxNoCh" presStyleLbl="alignAcc1" presStyleIdx="3" presStyleCnt="4">
        <dgm:presLayoutVars>
          <dgm:chMax val="1"/>
          <dgm:bulletEnabled val="1"/>
        </dgm:presLayoutVars>
      </dgm:prSet>
      <dgm:spPr/>
      <dgm:t>
        <a:bodyPr/>
        <a:lstStyle/>
        <a:p>
          <a:pPr rtl="1"/>
          <a:endParaRPr lang="ar-SA"/>
        </a:p>
      </dgm:t>
    </dgm:pt>
  </dgm:ptLst>
  <dgm:cxnLst>
    <dgm:cxn modelId="{C07EFD52-BEAD-4F53-8A4D-FDE4505F6CD2}" type="presOf" srcId="{BE0F85A8-F194-491A-BD63-C84356E9561E}" destId="{7A5C5219-6E08-4868-A24F-0DB5D3919B38}" srcOrd="0" destOrd="0" presId="urn:microsoft.com/office/officeart/2005/8/layout/target3"/>
    <dgm:cxn modelId="{01CB54EC-E0D0-4750-A779-985F0985507F}" srcId="{BE0F85A8-F194-491A-BD63-C84356E9561E}" destId="{0897C2BE-326A-4A98-8AC2-9E7747C5AE3C}" srcOrd="1" destOrd="0" parTransId="{4BDA676E-884C-412A-AE87-D3869B7398DD}" sibTransId="{7B723B4E-95FA-40E1-8F01-DBAA1FBE9D1E}"/>
    <dgm:cxn modelId="{CBA6D064-0EE3-44DF-AEC9-3520015BFAB9}" type="presOf" srcId="{0897C2BE-326A-4A98-8AC2-9E7747C5AE3C}" destId="{E511999E-ED47-4782-B0F8-3B28E0182A45}" srcOrd="1" destOrd="0" presId="urn:microsoft.com/office/officeart/2005/8/layout/target3"/>
    <dgm:cxn modelId="{CB488140-7F68-4C0F-B41A-73C50224648D}" type="presOf" srcId="{898C3208-5C0A-4E9F-B3DE-8D934727CA97}" destId="{61980FB2-16AB-4F30-BC73-6A8D7276E9BA}" srcOrd="1" destOrd="0" presId="urn:microsoft.com/office/officeart/2005/8/layout/target3"/>
    <dgm:cxn modelId="{9CC6D82E-34FB-4DB1-9230-5B7067A0DCDF}" type="presOf" srcId="{FADB18CB-1483-467A-B503-F523B5D0B2DC}" destId="{0FE3572D-3743-4ACC-99C0-D94F29352BCC}" srcOrd="0" destOrd="0" presId="urn:microsoft.com/office/officeart/2005/8/layout/target3"/>
    <dgm:cxn modelId="{8796A537-86D0-434F-BDE1-30E27FE94443}" type="presOf" srcId="{0897C2BE-326A-4A98-8AC2-9E7747C5AE3C}" destId="{A8311AE0-39D1-48C8-983A-471A82D0576F}" srcOrd="0" destOrd="0" presId="urn:microsoft.com/office/officeart/2005/8/layout/target3"/>
    <dgm:cxn modelId="{E15FABC2-28D3-4738-A345-615D9B8E25B2}" type="presOf" srcId="{D89F6826-9879-4C50-9616-82EAF11A0E84}" destId="{5931E130-6152-44DE-B7EB-B1D77ED8B26D}" srcOrd="0" destOrd="0" presId="urn:microsoft.com/office/officeart/2005/8/layout/target3"/>
    <dgm:cxn modelId="{5C02918F-25E6-414F-A757-DBFD806EBD66}" type="presOf" srcId="{898C3208-5C0A-4E9F-B3DE-8D934727CA97}" destId="{B3F49B19-2242-48A1-8234-44D1413CE952}" srcOrd="0" destOrd="0" presId="urn:microsoft.com/office/officeart/2005/8/layout/target3"/>
    <dgm:cxn modelId="{A5745440-3DFF-4238-8C60-639DBDB98AC5}" srcId="{BE0F85A8-F194-491A-BD63-C84356E9561E}" destId="{898C3208-5C0A-4E9F-B3DE-8D934727CA97}" srcOrd="0" destOrd="0" parTransId="{88477B3D-4BE0-4235-B9E3-5E21FDAEA731}" sibTransId="{CC3F3E06-D222-4D34-9E6B-B47E3FF9DD8D}"/>
    <dgm:cxn modelId="{0ABC9C10-014A-497E-8DBB-02318A640F46}" srcId="{BE0F85A8-F194-491A-BD63-C84356E9561E}" destId="{FADB18CB-1483-467A-B503-F523B5D0B2DC}" srcOrd="3" destOrd="0" parTransId="{7584CAAC-53DF-46E2-A0BE-D83F6EFC7B61}" sibTransId="{3E2F5149-BB5F-4B76-92D4-251D29EDC755}"/>
    <dgm:cxn modelId="{09F311F4-A203-41FF-933C-B9814CC9DB80}" type="presOf" srcId="{FADB18CB-1483-467A-B503-F523B5D0B2DC}" destId="{5BBA8FE4-9900-4B7C-9A2A-B193404472F6}" srcOrd="1" destOrd="0" presId="urn:microsoft.com/office/officeart/2005/8/layout/target3"/>
    <dgm:cxn modelId="{7DE18235-0A92-465B-9464-D8B05F4D0828}" type="presOf" srcId="{D89F6826-9879-4C50-9616-82EAF11A0E84}" destId="{69869DEF-FF2F-421A-9F02-08C0ACF18179}" srcOrd="1" destOrd="0" presId="urn:microsoft.com/office/officeart/2005/8/layout/target3"/>
    <dgm:cxn modelId="{ABFAA8E6-66B4-42AF-8748-BA65F6260100}" srcId="{BE0F85A8-F194-491A-BD63-C84356E9561E}" destId="{D89F6826-9879-4C50-9616-82EAF11A0E84}" srcOrd="2" destOrd="0" parTransId="{EB7FCAAB-46E8-47CB-BD79-7CDCB1FDDEE8}" sibTransId="{303E6049-9620-4C8C-9A3A-649B1FACD59B}"/>
    <dgm:cxn modelId="{4EA0975D-5BF9-4D87-ACF3-300A109D1DA8}" type="presParOf" srcId="{7A5C5219-6E08-4868-A24F-0DB5D3919B38}" destId="{8767C28A-FF31-4346-B44A-38B47FC705EB}" srcOrd="0" destOrd="0" presId="urn:microsoft.com/office/officeart/2005/8/layout/target3"/>
    <dgm:cxn modelId="{B121235C-68CE-4590-AEFC-5EE2EF7F84EF}" type="presParOf" srcId="{7A5C5219-6E08-4868-A24F-0DB5D3919B38}" destId="{13DA8EE3-9577-4737-AFD1-C56EE3AA7A2E}" srcOrd="1" destOrd="0" presId="urn:microsoft.com/office/officeart/2005/8/layout/target3"/>
    <dgm:cxn modelId="{C0E8271A-F707-4DCE-B403-B7CDDF8D0E7D}" type="presParOf" srcId="{7A5C5219-6E08-4868-A24F-0DB5D3919B38}" destId="{B3F49B19-2242-48A1-8234-44D1413CE952}" srcOrd="2" destOrd="0" presId="urn:microsoft.com/office/officeart/2005/8/layout/target3"/>
    <dgm:cxn modelId="{2C0AE385-3794-4513-B637-86F1B04C14D1}" type="presParOf" srcId="{7A5C5219-6E08-4868-A24F-0DB5D3919B38}" destId="{CDE0758D-63B3-492B-8CC5-2BC799D6FCD0}" srcOrd="3" destOrd="0" presId="urn:microsoft.com/office/officeart/2005/8/layout/target3"/>
    <dgm:cxn modelId="{CC43318A-51F5-49E1-9DB3-6BD24744096A}" type="presParOf" srcId="{7A5C5219-6E08-4868-A24F-0DB5D3919B38}" destId="{DEC91FB0-30CF-4F01-9C38-4308AB3D4649}" srcOrd="4" destOrd="0" presId="urn:microsoft.com/office/officeart/2005/8/layout/target3"/>
    <dgm:cxn modelId="{3E5DD5F7-4EE8-4E8D-9108-57B3732E066E}" type="presParOf" srcId="{7A5C5219-6E08-4868-A24F-0DB5D3919B38}" destId="{A8311AE0-39D1-48C8-983A-471A82D0576F}" srcOrd="5" destOrd="0" presId="urn:microsoft.com/office/officeart/2005/8/layout/target3"/>
    <dgm:cxn modelId="{CBCB18A8-9A6E-4755-A4B8-D5FEA50B1DA8}" type="presParOf" srcId="{7A5C5219-6E08-4868-A24F-0DB5D3919B38}" destId="{82547435-B262-46D3-B6E1-7FA1999CA572}" srcOrd="6" destOrd="0" presId="urn:microsoft.com/office/officeart/2005/8/layout/target3"/>
    <dgm:cxn modelId="{C63DDAB8-C860-4FBF-9563-28741CB22DEB}" type="presParOf" srcId="{7A5C5219-6E08-4868-A24F-0DB5D3919B38}" destId="{1424F51D-FAD9-4F71-881A-0E879ABEB830}" srcOrd="7" destOrd="0" presId="urn:microsoft.com/office/officeart/2005/8/layout/target3"/>
    <dgm:cxn modelId="{7128DF9A-39BF-4340-A3CA-48B2F1F55F6F}" type="presParOf" srcId="{7A5C5219-6E08-4868-A24F-0DB5D3919B38}" destId="{5931E130-6152-44DE-B7EB-B1D77ED8B26D}" srcOrd="8" destOrd="0" presId="urn:microsoft.com/office/officeart/2005/8/layout/target3"/>
    <dgm:cxn modelId="{CC42B09C-7CCF-4126-B14D-98D7A1F7529B}" type="presParOf" srcId="{7A5C5219-6E08-4868-A24F-0DB5D3919B38}" destId="{53E026F7-E279-4EB0-AD8F-69E65E91008F}" srcOrd="9" destOrd="0" presId="urn:microsoft.com/office/officeart/2005/8/layout/target3"/>
    <dgm:cxn modelId="{529B4E3A-16A8-4B3E-AB6A-C72896C3717F}" type="presParOf" srcId="{7A5C5219-6E08-4868-A24F-0DB5D3919B38}" destId="{BB31AD15-2ADA-45B8-B8B7-776216674E69}" srcOrd="10" destOrd="0" presId="urn:microsoft.com/office/officeart/2005/8/layout/target3"/>
    <dgm:cxn modelId="{0E992132-F1F1-4534-91D7-171B0113CFE2}" type="presParOf" srcId="{7A5C5219-6E08-4868-A24F-0DB5D3919B38}" destId="{0FE3572D-3743-4ACC-99C0-D94F29352BCC}" srcOrd="11" destOrd="0" presId="urn:microsoft.com/office/officeart/2005/8/layout/target3"/>
    <dgm:cxn modelId="{FB91B35C-088D-45D5-A811-E2F3B1F7400E}" type="presParOf" srcId="{7A5C5219-6E08-4868-A24F-0DB5D3919B38}" destId="{61980FB2-16AB-4F30-BC73-6A8D7276E9BA}" srcOrd="12" destOrd="0" presId="urn:microsoft.com/office/officeart/2005/8/layout/target3"/>
    <dgm:cxn modelId="{439F1539-E9EA-4DB6-AA04-7633E933AB45}" type="presParOf" srcId="{7A5C5219-6E08-4868-A24F-0DB5D3919B38}" destId="{E511999E-ED47-4782-B0F8-3B28E0182A45}" srcOrd="13" destOrd="0" presId="urn:microsoft.com/office/officeart/2005/8/layout/target3"/>
    <dgm:cxn modelId="{D25A1AF7-ED33-41A8-8329-A2C4DC3E77B2}" type="presParOf" srcId="{7A5C5219-6E08-4868-A24F-0DB5D3919B38}" destId="{69869DEF-FF2F-421A-9F02-08C0ACF18179}" srcOrd="14" destOrd="0" presId="urn:microsoft.com/office/officeart/2005/8/layout/target3"/>
    <dgm:cxn modelId="{75115DEF-0779-4CBA-9D2D-1A2D7D191FDE}" type="presParOf" srcId="{7A5C5219-6E08-4868-A24F-0DB5D3919B38}" destId="{5BBA8FE4-9900-4B7C-9A2A-B193404472F6}" srcOrd="15"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4A0341-1855-45D9-8516-5542AF85A60A}"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pPr rtl="1"/>
          <a:endParaRPr lang="ar-IQ"/>
        </a:p>
      </dgm:t>
    </dgm:pt>
    <dgm:pt modelId="{7B25C350-949A-4194-96E5-EE68E13604A4}">
      <dgm:prSet/>
      <dgm:spPr/>
      <dgm:t>
        <a:bodyPr/>
        <a:lstStyle/>
        <a:p>
          <a:pPr rtl="1"/>
          <a:r>
            <a:rPr lang="ar-SA" dirty="0" smtClean="0"/>
            <a:t>خطوات البحث العلمي </a:t>
          </a:r>
          <a:endParaRPr lang="ar-IQ" dirty="0"/>
        </a:p>
      </dgm:t>
    </dgm:pt>
    <dgm:pt modelId="{C2925203-8809-4FC5-8E2B-3B86ED0947DC}" type="parTrans" cxnId="{6A0FEDA4-8D76-4CE2-8315-9ABFC14990BD}">
      <dgm:prSet/>
      <dgm:spPr/>
      <dgm:t>
        <a:bodyPr/>
        <a:lstStyle/>
        <a:p>
          <a:pPr rtl="1"/>
          <a:endParaRPr lang="ar-IQ"/>
        </a:p>
      </dgm:t>
    </dgm:pt>
    <dgm:pt modelId="{1D79D1CE-F997-44C8-9CD9-21BFCF32F11B}" type="sibTrans" cxnId="{6A0FEDA4-8D76-4CE2-8315-9ABFC14990BD}">
      <dgm:prSet/>
      <dgm:spPr/>
      <dgm:t>
        <a:bodyPr/>
        <a:lstStyle/>
        <a:p>
          <a:pPr rtl="1"/>
          <a:endParaRPr lang="ar-IQ"/>
        </a:p>
      </dgm:t>
    </dgm:pt>
    <dgm:pt modelId="{68EADA6D-D3BE-4F38-8A91-3886715AC649}" type="pres">
      <dgm:prSet presAssocID="{ED4A0341-1855-45D9-8516-5542AF85A60A}" presName="compositeShape" presStyleCnt="0">
        <dgm:presLayoutVars>
          <dgm:chMax val="7"/>
          <dgm:dir/>
          <dgm:resizeHandles val="exact"/>
        </dgm:presLayoutVars>
      </dgm:prSet>
      <dgm:spPr/>
      <dgm:t>
        <a:bodyPr/>
        <a:lstStyle/>
        <a:p>
          <a:pPr rtl="1"/>
          <a:endParaRPr lang="ar-SA"/>
        </a:p>
      </dgm:t>
    </dgm:pt>
    <dgm:pt modelId="{FD9118A7-A324-4A9E-A818-AA6473678913}" type="pres">
      <dgm:prSet presAssocID="{7B25C350-949A-4194-96E5-EE68E13604A4}" presName="circ1TxSh" presStyleLbl="vennNode1" presStyleIdx="0" presStyleCnt="1" custScaleX="568095"/>
      <dgm:spPr/>
      <dgm:t>
        <a:bodyPr/>
        <a:lstStyle/>
        <a:p>
          <a:pPr rtl="1"/>
          <a:endParaRPr lang="ar-SA"/>
        </a:p>
      </dgm:t>
    </dgm:pt>
  </dgm:ptLst>
  <dgm:cxnLst>
    <dgm:cxn modelId="{6A0FEDA4-8D76-4CE2-8315-9ABFC14990BD}" srcId="{ED4A0341-1855-45D9-8516-5542AF85A60A}" destId="{7B25C350-949A-4194-96E5-EE68E13604A4}" srcOrd="0" destOrd="0" parTransId="{C2925203-8809-4FC5-8E2B-3B86ED0947DC}" sibTransId="{1D79D1CE-F997-44C8-9CD9-21BFCF32F11B}"/>
    <dgm:cxn modelId="{200F5CF5-3998-488E-B178-22563DD0CDD8}" type="presOf" srcId="{7B25C350-949A-4194-96E5-EE68E13604A4}" destId="{FD9118A7-A324-4A9E-A818-AA6473678913}" srcOrd="0" destOrd="0" presId="urn:microsoft.com/office/officeart/2005/8/layout/venn1"/>
    <dgm:cxn modelId="{A872433E-A8BE-4EE7-949B-A9430C7CA2B4}" type="presOf" srcId="{ED4A0341-1855-45D9-8516-5542AF85A60A}" destId="{68EADA6D-D3BE-4F38-8A91-3886715AC649}" srcOrd="0" destOrd="0" presId="urn:microsoft.com/office/officeart/2005/8/layout/venn1"/>
    <dgm:cxn modelId="{8AE204D8-365C-414A-A50D-0F2B25503272}" type="presParOf" srcId="{68EADA6D-D3BE-4F38-8A91-3886715AC649}" destId="{FD9118A7-A324-4A9E-A818-AA6473678913}" srcOrd="0" destOrd="0" presId="urn:microsoft.com/office/officeart/2005/8/layout/venn1"/>
  </dgm:cxnLst>
  <dgm:bg>
    <a:solidFill>
      <a:schemeClr val="tx2">
        <a:lumMod val="60000"/>
        <a:lumOff val="4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EB9C5-0F86-427F-B995-AE7FB5028F79}">
      <dsp:nvSpPr>
        <dsp:cNvPr id="0" name=""/>
        <dsp:cNvSpPr/>
      </dsp:nvSpPr>
      <dsp:spPr>
        <a:xfrm>
          <a:off x="442165" y="0"/>
          <a:ext cx="7766745" cy="3096344"/>
        </a:xfrm>
        <a:prstGeom prst="ellipse">
          <a:avLst/>
        </a:prstGeom>
        <a:blipFill rotWithShape="0">
          <a:blip xmlns:r="http://schemas.openxmlformats.org/officeDocument/2006/relationships" r:embed="rId1"/>
          <a:stretch>
            <a:fillRect/>
          </a:stretch>
        </a:blipFill>
        <a:ln w="10795" cap="flat" cmpd="sng" algn="ctr">
          <a:solidFill>
            <a:schemeClr val="dk1">
              <a:shade val="50000"/>
            </a:schemeClr>
          </a:solidFill>
          <a:prstDash val="solid"/>
        </a:ln>
        <a:effectLst/>
      </dsp:spPr>
      <dsp:style>
        <a:lnRef idx="2">
          <a:schemeClr val="dk1">
            <a:shade val="50000"/>
          </a:schemeClr>
        </a:lnRef>
        <a:fillRef idx="1">
          <a:schemeClr val="dk1"/>
        </a:fillRef>
        <a:effectRef idx="0">
          <a:schemeClr val="dk1"/>
        </a:effectRef>
        <a:fontRef idx="minor">
          <a:schemeClr val="lt1"/>
        </a:fontRef>
      </dsp:style>
      <dsp:txBody>
        <a:bodyPr spcFirstLastPara="0" vert="horz" wrap="square" lIns="0" tIns="0" rIns="0" bIns="0" numCol="1" spcCol="1270" anchor="ctr" anchorCtr="0">
          <a:noAutofit/>
        </a:bodyPr>
        <a:lstStyle/>
        <a:p>
          <a:pPr lvl="0" algn="ctr" defTabSz="2844800" rtl="1">
            <a:lnSpc>
              <a:spcPct val="90000"/>
            </a:lnSpc>
            <a:spcBef>
              <a:spcPct val="0"/>
            </a:spcBef>
            <a:spcAft>
              <a:spcPct val="35000"/>
            </a:spcAft>
          </a:pPr>
          <a:r>
            <a:rPr lang="ar-SA" sz="6400" b="1" kern="1200" dirty="0" smtClean="0">
              <a:solidFill>
                <a:srgbClr val="FF0000"/>
              </a:solidFill>
            </a:rPr>
            <a:t>منهجية البحث العلمي</a:t>
          </a:r>
          <a:endParaRPr lang="ar-IQ" sz="6400" kern="1200" dirty="0">
            <a:solidFill>
              <a:srgbClr val="FF0000"/>
            </a:solidFill>
          </a:endParaRPr>
        </a:p>
      </dsp:txBody>
      <dsp:txXfrm>
        <a:off x="1579578" y="453449"/>
        <a:ext cx="5491919" cy="21894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67C28A-FF31-4346-B44A-38B47FC705EB}">
      <dsp:nvSpPr>
        <dsp:cNvPr id="0" name=""/>
        <dsp:cNvSpPr/>
      </dsp:nvSpPr>
      <dsp:spPr>
        <a:xfrm>
          <a:off x="0" y="0"/>
          <a:ext cx="3608784" cy="3608784"/>
        </a:xfrm>
        <a:prstGeom prst="pie">
          <a:avLst>
            <a:gd name="adj1" fmla="val 5400000"/>
            <a:gd name="adj2" fmla="val 1620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F49B19-2242-48A1-8234-44D1413CE952}">
      <dsp:nvSpPr>
        <dsp:cNvPr id="0" name=""/>
        <dsp:cNvSpPr/>
      </dsp:nvSpPr>
      <dsp:spPr>
        <a:xfrm>
          <a:off x="1804392" y="0"/>
          <a:ext cx="7079704" cy="3608784"/>
        </a:xfrm>
        <a:prstGeom prst="rect">
          <a:avLst/>
        </a:prstGeom>
        <a:solidFill>
          <a:srgbClr val="FFFF00">
            <a:alpha val="90000"/>
          </a:srgb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SA" sz="3600" b="1" kern="1200" dirty="0" smtClean="0"/>
            <a:t>       </a:t>
          </a:r>
          <a:r>
            <a:rPr lang="ar-IQ" sz="3600" b="1" kern="1200" dirty="0" smtClean="0"/>
            <a:t>اعداد</a:t>
          </a:r>
          <a:endParaRPr lang="ar-SA" sz="3600" kern="1200" dirty="0"/>
        </a:p>
      </dsp:txBody>
      <dsp:txXfrm>
        <a:off x="1804392" y="0"/>
        <a:ext cx="7079704" cy="766866"/>
      </dsp:txXfrm>
    </dsp:sp>
    <dsp:sp modelId="{DEC91FB0-30CF-4F01-9C38-4308AB3D4649}">
      <dsp:nvSpPr>
        <dsp:cNvPr id="0" name=""/>
        <dsp:cNvSpPr/>
      </dsp:nvSpPr>
      <dsp:spPr>
        <a:xfrm>
          <a:off x="473652" y="766866"/>
          <a:ext cx="2661478" cy="2661478"/>
        </a:xfrm>
        <a:prstGeom prst="pie">
          <a:avLst>
            <a:gd name="adj1" fmla="val 5400000"/>
            <a:gd name="adj2" fmla="val 1620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311AE0-39D1-48C8-983A-471A82D0576F}">
      <dsp:nvSpPr>
        <dsp:cNvPr id="0" name=""/>
        <dsp:cNvSpPr/>
      </dsp:nvSpPr>
      <dsp:spPr>
        <a:xfrm>
          <a:off x="1804392" y="766866"/>
          <a:ext cx="7079704" cy="2661478"/>
        </a:xfrm>
        <a:prstGeom prst="rect">
          <a:avLst/>
        </a:prstGeom>
        <a:solidFill>
          <a:srgbClr val="FFFF00"/>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IQ" sz="3600" b="1" kern="1200" dirty="0" smtClean="0">
              <a:latin typeface="Batang" pitchFamily="18" charset="-127"/>
              <a:ea typeface="Batang" pitchFamily="18" charset="-127"/>
            </a:rPr>
            <a:t>الاستاذ المساعد</a:t>
          </a:r>
          <a:r>
            <a:rPr lang="ar-SA" sz="3600" b="1" kern="1200" dirty="0" smtClean="0">
              <a:latin typeface="Batang" pitchFamily="18" charset="-127"/>
              <a:ea typeface="Batang" pitchFamily="18" charset="-127"/>
            </a:rPr>
            <a:t> </a:t>
          </a:r>
          <a:r>
            <a:rPr lang="ar-IQ" sz="3600" b="1" kern="1200" dirty="0" smtClean="0">
              <a:latin typeface="Batang" pitchFamily="18" charset="-127"/>
              <a:ea typeface="Batang" pitchFamily="18" charset="-127"/>
            </a:rPr>
            <a:t>الدكتور</a:t>
          </a:r>
          <a:r>
            <a:rPr lang="ar-SA" sz="3600" b="1" kern="1200" dirty="0" smtClean="0">
              <a:latin typeface="Batang" pitchFamily="18" charset="-127"/>
              <a:ea typeface="Batang" pitchFamily="18" charset="-127"/>
            </a:rPr>
            <a:t> </a:t>
          </a:r>
          <a:endParaRPr lang="ar-SA" sz="3600" kern="1200" dirty="0">
            <a:latin typeface="Batang" pitchFamily="18" charset="-127"/>
            <a:ea typeface="Batang" pitchFamily="18" charset="-127"/>
          </a:endParaRPr>
        </a:p>
      </dsp:txBody>
      <dsp:txXfrm>
        <a:off x="1804392" y="766866"/>
        <a:ext cx="7079704" cy="766866"/>
      </dsp:txXfrm>
    </dsp:sp>
    <dsp:sp modelId="{1424F51D-FAD9-4F71-881A-0E879ABEB830}">
      <dsp:nvSpPr>
        <dsp:cNvPr id="0" name=""/>
        <dsp:cNvSpPr/>
      </dsp:nvSpPr>
      <dsp:spPr>
        <a:xfrm>
          <a:off x="947305" y="1533733"/>
          <a:ext cx="1714172" cy="1714172"/>
        </a:xfrm>
        <a:prstGeom prst="pie">
          <a:avLst>
            <a:gd name="adj1" fmla="val 5400000"/>
            <a:gd name="adj2" fmla="val 1620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31E130-6152-44DE-B7EB-B1D77ED8B26D}">
      <dsp:nvSpPr>
        <dsp:cNvPr id="0" name=""/>
        <dsp:cNvSpPr/>
      </dsp:nvSpPr>
      <dsp:spPr>
        <a:xfrm>
          <a:off x="1804392" y="1533733"/>
          <a:ext cx="7079704" cy="1714172"/>
        </a:xfrm>
        <a:prstGeom prst="rect">
          <a:avLst/>
        </a:prstGeom>
        <a:solidFill>
          <a:srgbClr val="00B0F0">
            <a:alpha val="90000"/>
          </a:srgb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IQ" sz="3600" b="1" kern="1200" dirty="0" smtClean="0"/>
            <a:t>قاسم الخالدي</a:t>
          </a:r>
          <a:endParaRPr lang="ar-SA" sz="3600" kern="1200" dirty="0"/>
        </a:p>
      </dsp:txBody>
      <dsp:txXfrm>
        <a:off x="1804392" y="1533733"/>
        <a:ext cx="7079704" cy="766866"/>
      </dsp:txXfrm>
    </dsp:sp>
    <dsp:sp modelId="{BB31AD15-2ADA-45B8-B8B7-776216674E69}">
      <dsp:nvSpPr>
        <dsp:cNvPr id="0" name=""/>
        <dsp:cNvSpPr/>
      </dsp:nvSpPr>
      <dsp:spPr>
        <a:xfrm>
          <a:off x="1420958" y="2300599"/>
          <a:ext cx="766866" cy="766866"/>
        </a:xfrm>
        <a:prstGeom prst="pie">
          <a:avLst>
            <a:gd name="adj1" fmla="val 5400000"/>
            <a:gd name="adj2" fmla="val 1620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E3572D-3743-4ACC-99C0-D94F29352BCC}">
      <dsp:nvSpPr>
        <dsp:cNvPr id="0" name=""/>
        <dsp:cNvSpPr/>
      </dsp:nvSpPr>
      <dsp:spPr>
        <a:xfrm>
          <a:off x="1804392" y="2300599"/>
          <a:ext cx="7079704" cy="766866"/>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IQ" sz="3600" b="1" kern="1200" dirty="0" smtClean="0"/>
            <a:t>20</a:t>
          </a:r>
          <a:r>
            <a:rPr lang="ar-SA" sz="3600" b="1" kern="1200" dirty="0" smtClean="0"/>
            <a:t>22</a:t>
          </a:r>
          <a:r>
            <a:rPr lang="ar-IQ" sz="3600" b="1" kern="1200" dirty="0" smtClean="0"/>
            <a:t>- </a:t>
          </a:r>
          <a:r>
            <a:rPr lang="ar-SA" sz="3600" b="1" kern="1200" dirty="0" smtClean="0"/>
            <a:t>2023</a:t>
          </a:r>
          <a:endParaRPr lang="ar-SA" sz="3600" kern="1200" dirty="0"/>
        </a:p>
      </dsp:txBody>
      <dsp:txXfrm>
        <a:off x="1804392" y="2300599"/>
        <a:ext cx="7079704" cy="7668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9118A7-A324-4A9E-A818-AA6473678913}">
      <dsp:nvSpPr>
        <dsp:cNvPr id="0" name=""/>
        <dsp:cNvSpPr/>
      </dsp:nvSpPr>
      <dsp:spPr>
        <a:xfrm>
          <a:off x="578297" y="0"/>
          <a:ext cx="7772397" cy="1368151"/>
        </a:xfrm>
        <a:prstGeom prst="ellipse">
          <a:avLst/>
        </a:prstGeom>
        <a:solidFill>
          <a:schemeClr val="accent1">
            <a:alpha val="5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755900" rtl="1">
            <a:lnSpc>
              <a:spcPct val="90000"/>
            </a:lnSpc>
            <a:spcBef>
              <a:spcPct val="0"/>
            </a:spcBef>
            <a:spcAft>
              <a:spcPct val="35000"/>
            </a:spcAft>
          </a:pPr>
          <a:r>
            <a:rPr lang="ar-SA" sz="6200" kern="1200" dirty="0" smtClean="0"/>
            <a:t>خطوات البحث العلمي </a:t>
          </a:r>
          <a:endParaRPr lang="ar-IQ" sz="6200" kern="1200" dirty="0"/>
        </a:p>
      </dsp:txBody>
      <dsp:txXfrm>
        <a:off x="1716538" y="200361"/>
        <a:ext cx="5495915" cy="967429"/>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886AD56-7483-4962-ACA5-B461F1E85A52}" type="datetimeFigureOut">
              <a:rPr lang="ar-IQ" smtClean="0"/>
              <a:t>19/04/1444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10937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886AD56-7483-4962-ACA5-B461F1E85A52}" type="datetimeFigureOut">
              <a:rPr lang="ar-IQ" smtClean="0"/>
              <a:t>19/04/1444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1518683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886AD56-7483-4962-ACA5-B461F1E85A52}" type="datetimeFigureOut">
              <a:rPr lang="ar-IQ" smtClean="0"/>
              <a:t>19/04/1444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1200286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886AD56-7483-4962-ACA5-B461F1E85A52}" type="datetimeFigureOut">
              <a:rPr lang="ar-IQ" smtClean="0"/>
              <a:t>19/04/1444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1338465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886AD56-7483-4962-ACA5-B461F1E85A52}" type="datetimeFigureOut">
              <a:rPr lang="ar-IQ" smtClean="0"/>
              <a:t>19/04/1444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1122540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886AD56-7483-4962-ACA5-B461F1E85A52}" type="datetimeFigureOut">
              <a:rPr lang="ar-IQ" smtClean="0"/>
              <a:t>19/04/1444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3588651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886AD56-7483-4962-ACA5-B461F1E85A52}" type="datetimeFigureOut">
              <a:rPr lang="ar-IQ" smtClean="0"/>
              <a:t>19/04/1444</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1175642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886AD56-7483-4962-ACA5-B461F1E85A52}" type="datetimeFigureOut">
              <a:rPr lang="ar-IQ" smtClean="0"/>
              <a:t>19/04/1444</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171809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886AD56-7483-4962-ACA5-B461F1E85A52}" type="datetimeFigureOut">
              <a:rPr lang="ar-IQ" smtClean="0"/>
              <a:t>19/04/1444</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4148268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886AD56-7483-4962-ACA5-B461F1E85A52}" type="datetimeFigureOut">
              <a:rPr lang="ar-IQ" smtClean="0"/>
              <a:t>19/04/1444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4281054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886AD56-7483-4962-ACA5-B461F1E85A52}" type="datetimeFigureOut">
              <a:rPr lang="ar-IQ" smtClean="0"/>
              <a:t>19/04/1444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1271506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886AD56-7483-4962-ACA5-B461F1E85A52}" type="datetimeFigureOut">
              <a:rPr lang="ar-IQ" smtClean="0"/>
              <a:t>19/04/1444</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D13190F-67E1-4324-A735-DFF2537396A1}" type="slidenum">
              <a:rPr lang="ar-IQ" smtClean="0"/>
              <a:t>‹#›</a:t>
            </a:fld>
            <a:endParaRPr lang="ar-IQ"/>
          </a:p>
        </p:txBody>
      </p:sp>
    </p:spTree>
    <p:extLst>
      <p:ext uri="{BB962C8B-B14F-4D97-AF65-F5344CB8AC3E}">
        <p14:creationId xmlns:p14="http://schemas.microsoft.com/office/powerpoint/2010/main" val="336728292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4163001898"/>
              </p:ext>
            </p:extLst>
          </p:nvPr>
        </p:nvGraphicFramePr>
        <p:xfrm>
          <a:off x="179512" y="116633"/>
          <a:ext cx="8856984" cy="3096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فرعي 2"/>
          <p:cNvSpPr>
            <a:spLocks noGrp="1"/>
          </p:cNvSpPr>
          <p:nvPr>
            <p:ph type="subTitle" idx="1"/>
          </p:nvPr>
        </p:nvSpPr>
        <p:spPr>
          <a:xfrm>
            <a:off x="0" y="3284984"/>
            <a:ext cx="9144000" cy="3312368"/>
          </a:xfrm>
          <a:solidFill>
            <a:srgbClr val="FFFF00"/>
          </a:solidFill>
        </p:spPr>
        <p:txBody>
          <a:bodyPr>
            <a:normAutofit/>
          </a:bodyPr>
          <a:lstStyle/>
          <a:p>
            <a:pPr algn="ctr"/>
            <a:r>
              <a:rPr lang="ar-IQ" sz="4400" b="1" dirty="0" smtClean="0">
                <a:solidFill>
                  <a:schemeClr val="tx1"/>
                </a:solidFill>
              </a:rPr>
              <a:t>اعداد</a:t>
            </a:r>
          </a:p>
          <a:p>
            <a:pPr algn="ctr"/>
            <a:r>
              <a:rPr lang="ar-IQ" sz="4400" b="1" dirty="0" smtClean="0">
                <a:solidFill>
                  <a:schemeClr val="tx1"/>
                </a:solidFill>
              </a:rPr>
              <a:t>الاستاذ المساعد</a:t>
            </a:r>
          </a:p>
          <a:p>
            <a:pPr algn="ctr"/>
            <a:r>
              <a:rPr lang="ar-IQ" sz="4400" b="1" dirty="0" smtClean="0">
                <a:solidFill>
                  <a:schemeClr val="tx1"/>
                </a:solidFill>
              </a:rPr>
              <a:t>الدكتور قاسم الخالدي</a:t>
            </a:r>
          </a:p>
          <a:p>
            <a:pPr algn="ctr"/>
            <a:r>
              <a:rPr lang="ar-IQ" sz="4400" b="1" dirty="0" smtClean="0">
                <a:solidFill>
                  <a:schemeClr val="tx1"/>
                </a:solidFill>
              </a:rPr>
              <a:t>2018- 2019</a:t>
            </a:r>
          </a:p>
          <a:p>
            <a:pPr algn="ctr"/>
            <a:endParaRPr lang="ar-IQ" sz="4400" b="1" dirty="0"/>
          </a:p>
        </p:txBody>
      </p:sp>
      <p:graphicFrame>
        <p:nvGraphicFramePr>
          <p:cNvPr id="2" name="رسم تخطيطي 1"/>
          <p:cNvGraphicFramePr/>
          <p:nvPr>
            <p:extLst>
              <p:ext uri="{D42A27DB-BD31-4B8C-83A1-F6EECF244321}">
                <p14:modId xmlns:p14="http://schemas.microsoft.com/office/powerpoint/2010/main" val="1645052657"/>
              </p:ext>
            </p:extLst>
          </p:nvPr>
        </p:nvGraphicFramePr>
        <p:xfrm>
          <a:off x="152400" y="3140968"/>
          <a:ext cx="8884096" cy="360878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591016073"/>
      </p:ext>
    </p:extLst>
  </p:cSld>
  <p:clrMapOvr>
    <a:masterClrMapping/>
  </p:clrMapOvr>
  <mc:AlternateContent xmlns:mc="http://schemas.openxmlformats.org/markup-compatibility/2006" xmlns:p14="http://schemas.microsoft.com/office/powerpoint/2010/main">
    <mc:Choice Requires="p14">
      <p:transition spd="slow" p14:dur="1200" advTm="150605">
        <p14:prism dir="r"/>
      </p:transition>
    </mc:Choice>
    <mc:Fallback xmlns="">
      <p:transition spd="slow" advTm="150605">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340767"/>
          </a:xfrm>
          <a:solidFill>
            <a:schemeClr val="accent1">
              <a:lumMod val="40000"/>
              <a:lumOff val="60000"/>
            </a:schemeClr>
          </a:solidFill>
        </p:spPr>
        <p:txBody>
          <a:bodyPr>
            <a:normAutofit/>
          </a:bodyPr>
          <a:lstStyle/>
          <a:p>
            <a:pPr lvl="0">
              <a:spcBef>
                <a:spcPts val="0"/>
              </a:spcBef>
            </a:pPr>
            <a:r>
              <a:rPr lang="ar-SA" sz="4800" b="1" kern="0" dirty="0" smtClean="0">
                <a:solidFill>
                  <a:sysClr val="windowText" lastClr="000000"/>
                </a:solidFill>
                <a:ea typeface="Calibri"/>
                <a:cs typeface="Arial"/>
              </a:rPr>
              <a:t>صور </a:t>
            </a:r>
            <a:r>
              <a:rPr lang="ar-SA" sz="4800" b="1" kern="0" dirty="0">
                <a:solidFill>
                  <a:sysClr val="windowText" lastClr="000000"/>
                </a:solidFill>
                <a:ea typeface="Calibri"/>
                <a:cs typeface="Arial"/>
              </a:rPr>
              <a:t>صياغة مشكلة البحث:</a:t>
            </a:r>
            <a:endParaRPr lang="ar-IQ" sz="4800" kern="0" dirty="0">
              <a:solidFill>
                <a:sysClr val="windowText" lastClr="000000"/>
              </a:solidFill>
            </a:endParaRPr>
          </a:p>
        </p:txBody>
      </p:sp>
      <p:sp>
        <p:nvSpPr>
          <p:cNvPr id="3" name="عنوان فرعي 2"/>
          <p:cNvSpPr>
            <a:spLocks noGrp="1"/>
          </p:cNvSpPr>
          <p:nvPr>
            <p:ph type="subTitle" idx="1"/>
          </p:nvPr>
        </p:nvSpPr>
        <p:spPr>
          <a:xfrm>
            <a:off x="0" y="1340768"/>
            <a:ext cx="9144000" cy="5517232"/>
          </a:xfrm>
          <a:solidFill>
            <a:srgbClr val="FFFF00"/>
          </a:solidFill>
        </p:spPr>
        <p:txBody>
          <a:bodyPr>
            <a:normAutofit fontScale="92500" lnSpcReduction="10000"/>
          </a:bodyPr>
          <a:lstStyle/>
          <a:p>
            <a:pPr algn="r">
              <a:lnSpc>
                <a:spcPct val="115000"/>
              </a:lnSpc>
              <a:spcAft>
                <a:spcPts val="1000"/>
              </a:spcAft>
            </a:pPr>
            <a:r>
              <a:rPr lang="ar-SA" sz="3300" b="1" dirty="0">
                <a:solidFill>
                  <a:srgbClr val="FF0000"/>
                </a:solidFill>
                <a:ea typeface="Calibri"/>
              </a:rPr>
              <a:t>العبارات الخبرية:</a:t>
            </a:r>
            <a:endParaRPr lang="en-US" sz="2100" b="1" dirty="0">
              <a:solidFill>
                <a:srgbClr val="FF0000"/>
              </a:solidFill>
              <a:ea typeface="Calibri"/>
              <a:cs typeface="Arial"/>
            </a:endParaRPr>
          </a:p>
          <a:p>
            <a:pPr algn="just">
              <a:lnSpc>
                <a:spcPct val="115000"/>
              </a:lnSpc>
              <a:spcAft>
                <a:spcPts val="1000"/>
              </a:spcAft>
            </a:pPr>
            <a:r>
              <a:rPr lang="ar-SA" sz="2400" b="1" dirty="0">
                <a:solidFill>
                  <a:schemeClr val="tx1"/>
                </a:solidFill>
                <a:ea typeface="Calibri"/>
              </a:rPr>
              <a:t>وهنا يعبر الباحث عن مشكلة بحثه في صورة عبارات خبرية موجزة.</a:t>
            </a:r>
            <a:endParaRPr lang="en-US" sz="1600" b="1" dirty="0">
              <a:solidFill>
                <a:schemeClr val="tx1"/>
              </a:solidFill>
              <a:ea typeface="Calibri"/>
              <a:cs typeface="Arial"/>
            </a:endParaRPr>
          </a:p>
          <a:p>
            <a:pPr algn="just">
              <a:lnSpc>
                <a:spcPct val="115000"/>
              </a:lnSpc>
              <a:spcAft>
                <a:spcPts val="1000"/>
              </a:spcAft>
            </a:pPr>
            <a:r>
              <a:rPr lang="ar-SA" sz="2400" b="1" dirty="0" smtClean="0">
                <a:solidFill>
                  <a:schemeClr val="tx1"/>
                </a:solidFill>
                <a:ea typeface="Calibri"/>
              </a:rPr>
              <a:t>التساؤلات </a:t>
            </a:r>
            <a:r>
              <a:rPr lang="ar-SA" sz="2400" b="1" dirty="0">
                <a:solidFill>
                  <a:schemeClr val="tx1"/>
                </a:solidFill>
                <a:ea typeface="Calibri"/>
              </a:rPr>
              <a:t>البحثية:</a:t>
            </a:r>
            <a:endParaRPr lang="en-US" sz="1600" b="1" dirty="0">
              <a:solidFill>
                <a:schemeClr val="tx1"/>
              </a:solidFill>
              <a:ea typeface="Calibri"/>
              <a:cs typeface="Arial"/>
            </a:endParaRPr>
          </a:p>
          <a:p>
            <a:pPr algn="just">
              <a:lnSpc>
                <a:spcPct val="115000"/>
              </a:lnSpc>
              <a:spcAft>
                <a:spcPts val="1000"/>
              </a:spcAft>
            </a:pPr>
            <a:r>
              <a:rPr lang="ar-SA" sz="2400" b="1" dirty="0">
                <a:solidFill>
                  <a:schemeClr val="tx1"/>
                </a:solidFill>
                <a:ea typeface="Calibri"/>
              </a:rPr>
              <a:t>حيث يتم صياغة مشكلة البحث </a:t>
            </a:r>
            <a:r>
              <a:rPr lang="ar-SA" sz="2400" b="1" dirty="0">
                <a:solidFill>
                  <a:srgbClr val="7030A0"/>
                </a:solidFill>
                <a:ea typeface="Calibri"/>
              </a:rPr>
              <a:t>في صورة تساؤلات استفهامية </a:t>
            </a:r>
            <a:r>
              <a:rPr lang="ar-SA" sz="2400" b="1" dirty="0">
                <a:solidFill>
                  <a:schemeClr val="tx1"/>
                </a:solidFill>
                <a:ea typeface="Calibri"/>
              </a:rPr>
              <a:t>لا تتوافر لها اجابات ثابتة ويسعى الباحث من خلال بحثه في ايجاد اجابات منطقية وعلمية لهذه التساؤلات.</a:t>
            </a:r>
            <a:endParaRPr lang="en-US" sz="1600" b="1" dirty="0">
              <a:solidFill>
                <a:schemeClr val="tx1"/>
              </a:solidFill>
              <a:ea typeface="Calibri"/>
              <a:cs typeface="Arial"/>
            </a:endParaRPr>
          </a:p>
          <a:p>
            <a:pPr algn="just">
              <a:lnSpc>
                <a:spcPct val="115000"/>
              </a:lnSpc>
              <a:spcAft>
                <a:spcPts val="1000"/>
              </a:spcAft>
            </a:pPr>
            <a:r>
              <a:rPr lang="ar-SA" sz="2400" b="1" dirty="0">
                <a:solidFill>
                  <a:schemeClr val="tx1"/>
                </a:solidFill>
                <a:ea typeface="Calibri"/>
              </a:rPr>
              <a:t>مثال: اذا كان موضوع البحث في </a:t>
            </a:r>
            <a:r>
              <a:rPr lang="ar-SA" sz="2400" b="1" dirty="0">
                <a:solidFill>
                  <a:srgbClr val="FF0000"/>
                </a:solidFill>
                <a:ea typeface="Calibri"/>
              </a:rPr>
              <a:t>عوامل الجذب في جامعة البصرة</a:t>
            </a:r>
            <a:r>
              <a:rPr lang="ar-SA" sz="2400" b="1" dirty="0">
                <a:solidFill>
                  <a:schemeClr val="tx1"/>
                </a:solidFill>
                <a:ea typeface="Calibri"/>
              </a:rPr>
              <a:t>، فيمكن صياغة مشكلة الدراسة في التساؤلات الاتية:</a:t>
            </a:r>
            <a:endParaRPr lang="en-US" sz="1600" b="1" dirty="0">
              <a:solidFill>
                <a:schemeClr val="tx1"/>
              </a:solidFill>
              <a:ea typeface="Calibri"/>
              <a:cs typeface="Arial"/>
            </a:endParaRPr>
          </a:p>
          <a:p>
            <a:pPr marL="342900" lvl="0" indent="-342900" algn="just">
              <a:lnSpc>
                <a:spcPct val="115000"/>
              </a:lnSpc>
              <a:buFont typeface="Arial"/>
              <a:buChar char="-"/>
            </a:pPr>
            <a:r>
              <a:rPr lang="ar-SA" sz="2400" b="1" dirty="0">
                <a:solidFill>
                  <a:schemeClr val="tx1"/>
                </a:solidFill>
                <a:ea typeface="Calibri"/>
              </a:rPr>
              <a:t>ما أهم الخصائص التنظيمية والعلمية لجامعة البصرة </a:t>
            </a:r>
            <a:r>
              <a:rPr lang="ar-SA" sz="2400" b="1" dirty="0" smtClean="0">
                <a:solidFill>
                  <a:schemeClr val="tx1"/>
                </a:solidFill>
                <a:ea typeface="Calibri"/>
              </a:rPr>
              <a:t>التي </a:t>
            </a:r>
            <a:r>
              <a:rPr lang="ar-SA" sz="2400" b="1" dirty="0">
                <a:solidFill>
                  <a:schemeClr val="tx1"/>
                </a:solidFill>
                <a:ea typeface="Calibri"/>
              </a:rPr>
              <a:t>تشكل عوامل جذب للطلاب؟</a:t>
            </a:r>
            <a:endParaRPr lang="en-US" sz="1600" b="1" dirty="0">
              <a:solidFill>
                <a:schemeClr val="tx1"/>
              </a:solidFill>
              <a:ea typeface="Calibri"/>
              <a:cs typeface="Arial"/>
            </a:endParaRPr>
          </a:p>
          <a:p>
            <a:pPr marL="342900" lvl="0" indent="-342900" algn="just">
              <a:lnSpc>
                <a:spcPct val="115000"/>
              </a:lnSpc>
              <a:buFont typeface="Arial"/>
              <a:buChar char="-"/>
            </a:pPr>
            <a:r>
              <a:rPr lang="ar-SA" sz="2400" b="1" dirty="0">
                <a:solidFill>
                  <a:schemeClr val="tx1"/>
                </a:solidFill>
                <a:ea typeface="Calibri"/>
              </a:rPr>
              <a:t>ما الفرص الوظيفية التي تتاح للخريجين من جامعة البصرة؟</a:t>
            </a:r>
            <a:endParaRPr lang="en-US" sz="1600" b="1" dirty="0">
              <a:solidFill>
                <a:schemeClr val="tx1"/>
              </a:solidFill>
              <a:ea typeface="Calibri"/>
              <a:cs typeface="Arial"/>
            </a:endParaRPr>
          </a:p>
          <a:p>
            <a:pPr marL="342900" lvl="0" indent="-342900" algn="just">
              <a:lnSpc>
                <a:spcPct val="115000"/>
              </a:lnSpc>
              <a:spcAft>
                <a:spcPts val="1000"/>
              </a:spcAft>
              <a:buFont typeface="Arial"/>
              <a:buChar char="-"/>
            </a:pPr>
            <a:r>
              <a:rPr lang="ar-SA" sz="2400" b="1" dirty="0" smtClean="0">
                <a:solidFill>
                  <a:schemeClr val="tx1"/>
                </a:solidFill>
                <a:ea typeface="Calibri"/>
              </a:rPr>
              <a:t>ما </a:t>
            </a:r>
            <a:r>
              <a:rPr lang="ar-SA" sz="2400" b="1" dirty="0">
                <a:solidFill>
                  <a:schemeClr val="tx1"/>
                </a:solidFill>
                <a:ea typeface="Calibri"/>
              </a:rPr>
              <a:t>مدى تنافسية خريجي جامعة البصرة مع باقي الخريجين في سوق العمل؟</a:t>
            </a:r>
            <a:endParaRPr lang="en-US" sz="1600" b="1" dirty="0">
              <a:solidFill>
                <a:schemeClr val="tx1"/>
              </a:solidFill>
              <a:ea typeface="Calibri"/>
              <a:cs typeface="Arial"/>
            </a:endParaRPr>
          </a:p>
          <a:p>
            <a:pPr algn="just">
              <a:lnSpc>
                <a:spcPct val="115000"/>
              </a:lnSpc>
              <a:spcAft>
                <a:spcPts val="1000"/>
              </a:spcAft>
            </a:pPr>
            <a:r>
              <a:rPr lang="ar-SA" sz="2400" b="1" dirty="0">
                <a:ea typeface="Calibri"/>
              </a:rPr>
              <a:t> </a:t>
            </a:r>
            <a:endParaRPr lang="en-US" sz="1600" dirty="0">
              <a:ea typeface="Calibri"/>
              <a:cs typeface="Arial"/>
            </a:endParaRPr>
          </a:p>
        </p:txBody>
      </p:sp>
    </p:spTree>
    <p:extLst>
      <p:ext uri="{BB962C8B-B14F-4D97-AF65-F5344CB8AC3E}">
        <p14:creationId xmlns:p14="http://schemas.microsoft.com/office/powerpoint/2010/main" val="2803798390"/>
      </p:ext>
    </p:extLst>
  </p:cSld>
  <p:clrMapOvr>
    <a:masterClrMapping/>
  </p:clrMapOvr>
  <mc:AlternateContent xmlns:mc="http://schemas.openxmlformats.org/markup-compatibility/2006" xmlns:p14="http://schemas.microsoft.com/office/powerpoint/2010/main">
    <mc:Choice Requires="p14">
      <p:transition spd="slow" p14:dur="1200" advTm="129358">
        <p14:flip dir="l"/>
      </p:transition>
    </mc:Choice>
    <mc:Fallback xmlns="">
      <p:transition spd="slow" advTm="129358">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340767"/>
          </a:xfrm>
          <a:solidFill>
            <a:schemeClr val="accent1">
              <a:lumMod val="40000"/>
              <a:lumOff val="60000"/>
            </a:schemeClr>
          </a:solidFill>
        </p:spPr>
        <p:txBody>
          <a:bodyPr>
            <a:normAutofit/>
          </a:bodyPr>
          <a:lstStyle/>
          <a:p>
            <a:pPr lvl="0">
              <a:spcBef>
                <a:spcPts val="0"/>
              </a:spcBef>
            </a:pPr>
            <a:r>
              <a:rPr lang="ar-SA" sz="4800" b="1" kern="0" dirty="0" smtClean="0">
                <a:solidFill>
                  <a:sysClr val="windowText" lastClr="000000"/>
                </a:solidFill>
                <a:ea typeface="Calibri"/>
                <a:cs typeface="Arial"/>
              </a:rPr>
              <a:t>صور </a:t>
            </a:r>
            <a:r>
              <a:rPr lang="ar-SA" sz="4800" b="1" kern="0" dirty="0">
                <a:solidFill>
                  <a:sysClr val="windowText" lastClr="000000"/>
                </a:solidFill>
                <a:ea typeface="Calibri"/>
                <a:cs typeface="Arial"/>
              </a:rPr>
              <a:t>صياغة مشكلة </a:t>
            </a:r>
            <a:r>
              <a:rPr lang="ar-SA" sz="4800" b="1" kern="0" dirty="0" smtClean="0">
                <a:solidFill>
                  <a:sysClr val="windowText" lastClr="000000"/>
                </a:solidFill>
                <a:ea typeface="Calibri"/>
                <a:cs typeface="Arial"/>
              </a:rPr>
              <a:t>البحث: العنوان</a:t>
            </a:r>
            <a:endParaRPr lang="ar-IQ" sz="4800" kern="0" dirty="0">
              <a:solidFill>
                <a:sysClr val="windowText" lastClr="000000"/>
              </a:solidFill>
            </a:endParaRPr>
          </a:p>
        </p:txBody>
      </p:sp>
      <p:sp>
        <p:nvSpPr>
          <p:cNvPr id="3" name="عنوان فرعي 2"/>
          <p:cNvSpPr>
            <a:spLocks noGrp="1"/>
          </p:cNvSpPr>
          <p:nvPr>
            <p:ph type="subTitle" idx="1"/>
          </p:nvPr>
        </p:nvSpPr>
        <p:spPr>
          <a:xfrm>
            <a:off x="0" y="1340768"/>
            <a:ext cx="9144000" cy="5517232"/>
          </a:xfrm>
          <a:solidFill>
            <a:srgbClr val="FFFF00"/>
          </a:solidFill>
        </p:spPr>
        <p:txBody>
          <a:bodyPr>
            <a:normAutofit/>
          </a:bodyPr>
          <a:lstStyle/>
          <a:p>
            <a:pPr lvl="0" algn="r">
              <a:lnSpc>
                <a:spcPct val="90000"/>
              </a:lnSpc>
              <a:spcBef>
                <a:spcPts val="1000"/>
              </a:spcBef>
            </a:pPr>
            <a:r>
              <a:rPr lang="ar-IQ" sz="2800" dirty="0">
                <a:solidFill>
                  <a:prstClr val="black"/>
                </a:solidFill>
              </a:rPr>
              <a:t>شروطه:</a:t>
            </a:r>
          </a:p>
          <a:p>
            <a:pPr marL="514350" lvl="0" indent="-514350" algn="r">
              <a:lnSpc>
                <a:spcPct val="90000"/>
              </a:lnSpc>
              <a:spcBef>
                <a:spcPts val="1000"/>
              </a:spcBef>
              <a:buFont typeface="+mj-lt"/>
              <a:buAutoNum type="arabicPeriod"/>
            </a:pPr>
            <a:r>
              <a:rPr lang="ar-IQ" sz="2800" dirty="0">
                <a:solidFill>
                  <a:prstClr val="black"/>
                </a:solidFill>
              </a:rPr>
              <a:t>أن يكون واضحاً ومعبراً عن موضوع الدراسة وان تتم صياغته بلغة سهلة. </a:t>
            </a:r>
            <a:endParaRPr lang="en-GB" sz="2800" dirty="0">
              <a:solidFill>
                <a:prstClr val="black"/>
              </a:solidFill>
            </a:endParaRPr>
          </a:p>
          <a:p>
            <a:pPr marL="514350" lvl="0" indent="-514350" algn="r">
              <a:lnSpc>
                <a:spcPct val="90000"/>
              </a:lnSpc>
              <a:spcBef>
                <a:spcPts val="1000"/>
              </a:spcBef>
              <a:buFont typeface="+mj-lt"/>
              <a:buAutoNum type="arabicPeriod"/>
            </a:pPr>
            <a:r>
              <a:rPr lang="ar-IQ" sz="2800" dirty="0">
                <a:solidFill>
                  <a:prstClr val="black"/>
                </a:solidFill>
              </a:rPr>
              <a:t>أن يكون مكتوباً بشكل مختصر قدر الإمكان، والابتعاد عن الإطالة في صياغة عنوان البحث. </a:t>
            </a:r>
            <a:endParaRPr lang="en-GB" sz="2800" dirty="0">
              <a:solidFill>
                <a:prstClr val="black"/>
              </a:solidFill>
            </a:endParaRPr>
          </a:p>
          <a:p>
            <a:pPr marL="514350" lvl="0" indent="-514350" algn="r">
              <a:lnSpc>
                <a:spcPct val="90000"/>
              </a:lnSpc>
              <a:spcBef>
                <a:spcPts val="1000"/>
              </a:spcBef>
              <a:buFont typeface="+mj-lt"/>
              <a:buAutoNum type="arabicPeriod"/>
            </a:pPr>
            <a:r>
              <a:rPr lang="ar-IQ" sz="2800" dirty="0">
                <a:solidFill>
                  <a:prstClr val="black"/>
                </a:solidFill>
              </a:rPr>
              <a:t>أن يكون معبراً بشكل واضح عن مشكلة البحث</a:t>
            </a:r>
          </a:p>
          <a:p>
            <a:pPr marL="514350" lvl="0" indent="-514350" algn="r">
              <a:lnSpc>
                <a:spcPct val="90000"/>
              </a:lnSpc>
              <a:spcBef>
                <a:spcPts val="1000"/>
              </a:spcBef>
              <a:buFont typeface="+mj-lt"/>
              <a:buAutoNum type="arabicPeriod"/>
            </a:pPr>
            <a:r>
              <a:rPr lang="ar-IQ" sz="2800" dirty="0">
                <a:solidFill>
                  <a:prstClr val="black"/>
                </a:solidFill>
              </a:rPr>
              <a:t>أن يعكس العنوان العلاقة بين سبب حدوث الظاهرة أو المشكلة </a:t>
            </a:r>
            <a:r>
              <a:rPr lang="ar-IQ" sz="2800" b="1" dirty="0">
                <a:solidFill>
                  <a:srgbClr val="00B0F0"/>
                </a:solidFill>
              </a:rPr>
              <a:t>(المتغير المستقل في العلاقة) </a:t>
            </a:r>
            <a:r>
              <a:rPr lang="ar-IQ" sz="2800" dirty="0" smtClean="0">
                <a:solidFill>
                  <a:prstClr val="black"/>
                </a:solidFill>
              </a:rPr>
              <a:t>وبين</a:t>
            </a:r>
            <a:r>
              <a:rPr lang="ar-SA" sz="2800" dirty="0" smtClean="0">
                <a:solidFill>
                  <a:prstClr val="black"/>
                </a:solidFill>
              </a:rPr>
              <a:t> </a:t>
            </a:r>
            <a:r>
              <a:rPr lang="ar-IQ" sz="2800" dirty="0" smtClean="0">
                <a:solidFill>
                  <a:prstClr val="black"/>
                </a:solidFill>
              </a:rPr>
              <a:t>النتيجة </a:t>
            </a:r>
            <a:r>
              <a:rPr lang="ar-IQ" sz="2800" dirty="0">
                <a:solidFill>
                  <a:prstClr val="black"/>
                </a:solidFill>
              </a:rPr>
              <a:t>لظهور الظاهرة </a:t>
            </a:r>
            <a:r>
              <a:rPr lang="ar-IQ" sz="2800" dirty="0">
                <a:solidFill>
                  <a:srgbClr val="FF0000"/>
                </a:solidFill>
              </a:rPr>
              <a:t>( المتغير التابع في العلاقة)، </a:t>
            </a:r>
            <a:r>
              <a:rPr lang="ar-IQ" sz="2800" dirty="0">
                <a:solidFill>
                  <a:prstClr val="black"/>
                </a:solidFill>
              </a:rPr>
              <a:t>وبذلك فهو يعبر عن السبب والنتيجة، لذا يلاحظ أن بعض عناوين البحوث يذكر فيها ( أثر، دور، انعكاس، علاقة .... الخ) . </a:t>
            </a:r>
          </a:p>
          <a:p>
            <a:pPr algn="just">
              <a:lnSpc>
                <a:spcPct val="115000"/>
              </a:lnSpc>
              <a:spcAft>
                <a:spcPts val="1000"/>
              </a:spcAft>
            </a:pPr>
            <a:r>
              <a:rPr lang="ar-SA" sz="2400" b="1" dirty="0">
                <a:ea typeface="Calibri"/>
              </a:rPr>
              <a:t> </a:t>
            </a:r>
            <a:endParaRPr lang="en-US" sz="1600" dirty="0">
              <a:ea typeface="Calibri"/>
              <a:cs typeface="Arial"/>
            </a:endParaRPr>
          </a:p>
        </p:txBody>
      </p:sp>
    </p:spTree>
    <p:extLst>
      <p:ext uri="{BB962C8B-B14F-4D97-AF65-F5344CB8AC3E}">
        <p14:creationId xmlns:p14="http://schemas.microsoft.com/office/powerpoint/2010/main" val="2552985567"/>
      </p:ext>
    </p:extLst>
  </p:cSld>
  <p:clrMapOvr>
    <a:masterClrMapping/>
  </p:clrMapOvr>
  <mc:AlternateContent xmlns:mc="http://schemas.openxmlformats.org/markup-compatibility/2006" xmlns:p14="http://schemas.microsoft.com/office/powerpoint/2010/main">
    <mc:Choice Requires="p14">
      <p:transition spd="slow" p14:dur="1200" advTm="129358">
        <p14:flip dir="l"/>
      </p:transition>
    </mc:Choice>
    <mc:Fallback xmlns="">
      <p:transition spd="slow" advTm="129358">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340767"/>
          </a:xfrm>
          <a:solidFill>
            <a:schemeClr val="accent1">
              <a:lumMod val="40000"/>
              <a:lumOff val="60000"/>
            </a:schemeClr>
          </a:solidFill>
        </p:spPr>
        <p:txBody>
          <a:bodyPr>
            <a:normAutofit/>
          </a:bodyPr>
          <a:lstStyle/>
          <a:p>
            <a:pPr lvl="0">
              <a:spcBef>
                <a:spcPts val="0"/>
              </a:spcBef>
            </a:pPr>
            <a:r>
              <a:rPr lang="ar-SA" sz="4800" b="1" kern="0" dirty="0" smtClean="0">
                <a:solidFill>
                  <a:sysClr val="windowText" lastClr="000000"/>
                </a:solidFill>
                <a:ea typeface="Calibri"/>
                <a:cs typeface="Arial"/>
              </a:rPr>
              <a:t>صور </a:t>
            </a:r>
            <a:r>
              <a:rPr lang="ar-SA" sz="4800" b="1" kern="0" dirty="0">
                <a:solidFill>
                  <a:sysClr val="windowText" lastClr="000000"/>
                </a:solidFill>
                <a:ea typeface="Calibri"/>
                <a:cs typeface="Arial"/>
              </a:rPr>
              <a:t>صياغة مشكلة </a:t>
            </a:r>
            <a:r>
              <a:rPr lang="ar-SA" sz="4800" b="1" kern="0" dirty="0" smtClean="0">
                <a:solidFill>
                  <a:sysClr val="windowText" lastClr="000000"/>
                </a:solidFill>
                <a:ea typeface="Calibri"/>
                <a:cs typeface="Arial"/>
              </a:rPr>
              <a:t>البحث: العنوان</a:t>
            </a:r>
            <a:endParaRPr lang="ar-IQ" sz="4800" kern="0" dirty="0">
              <a:solidFill>
                <a:sysClr val="windowText" lastClr="000000"/>
              </a:solidFill>
            </a:endParaRPr>
          </a:p>
        </p:txBody>
      </p:sp>
      <p:sp>
        <p:nvSpPr>
          <p:cNvPr id="3" name="عنوان فرعي 2"/>
          <p:cNvSpPr>
            <a:spLocks noGrp="1"/>
          </p:cNvSpPr>
          <p:nvPr>
            <p:ph type="subTitle" idx="1"/>
          </p:nvPr>
        </p:nvSpPr>
        <p:spPr>
          <a:xfrm>
            <a:off x="0" y="1340768"/>
            <a:ext cx="9144000" cy="5517232"/>
          </a:xfrm>
          <a:solidFill>
            <a:srgbClr val="FFFF00"/>
          </a:solidFill>
        </p:spPr>
        <p:txBody>
          <a:bodyPr>
            <a:normAutofit/>
          </a:bodyPr>
          <a:lstStyle/>
          <a:p>
            <a:pPr lvl="0" algn="r">
              <a:lnSpc>
                <a:spcPct val="90000"/>
              </a:lnSpc>
              <a:spcBef>
                <a:spcPts val="1000"/>
              </a:spcBef>
            </a:pPr>
            <a:r>
              <a:rPr lang="ar-IQ" sz="2800" dirty="0">
                <a:solidFill>
                  <a:prstClr val="black"/>
                </a:solidFill>
              </a:rPr>
              <a:t>امثلة </a:t>
            </a:r>
            <a:r>
              <a:rPr lang="ar-IQ" sz="2800" dirty="0" smtClean="0">
                <a:solidFill>
                  <a:prstClr val="black"/>
                </a:solidFill>
              </a:rPr>
              <a:t>عناوين</a:t>
            </a:r>
            <a:endParaRPr lang="en-US" sz="2800" dirty="0" smtClean="0">
              <a:solidFill>
                <a:prstClr val="black"/>
              </a:solidFill>
            </a:endParaRPr>
          </a:p>
          <a:p>
            <a:pPr lvl="0" algn="r">
              <a:lnSpc>
                <a:spcPct val="90000"/>
              </a:lnSpc>
              <a:spcBef>
                <a:spcPts val="1000"/>
              </a:spcBef>
            </a:pPr>
            <a:r>
              <a:rPr lang="ar-IQ" dirty="0" smtClean="0">
                <a:solidFill>
                  <a:prstClr val="black"/>
                </a:solidFill>
                <a:latin typeface="Calibri Light" panose="020F0302020204030204"/>
                <a:ea typeface="+mj-ea"/>
                <a:cs typeface="Times New Roman"/>
              </a:rPr>
              <a:t> </a:t>
            </a:r>
            <a:r>
              <a:rPr lang="ar-SA" sz="2800" dirty="0" smtClean="0">
                <a:solidFill>
                  <a:prstClr val="black"/>
                </a:solidFill>
                <a:latin typeface="Calibri Light" panose="020F0302020204030204"/>
                <a:ea typeface="+mj-ea"/>
                <a:cs typeface="Times New Roman"/>
              </a:rPr>
              <a:t>استهداف </a:t>
            </a:r>
            <a:r>
              <a:rPr lang="ar-IQ" sz="2800" u="sng" dirty="0" smtClean="0">
                <a:solidFill>
                  <a:srgbClr val="FF0000"/>
                </a:solidFill>
                <a:latin typeface="Calibri Light" panose="020F0302020204030204"/>
                <a:ea typeface="+mj-ea"/>
                <a:cs typeface="Times New Roman"/>
              </a:rPr>
              <a:t>سعر </a:t>
            </a:r>
            <a:r>
              <a:rPr lang="ar-IQ" sz="2800" u="sng" dirty="0">
                <a:solidFill>
                  <a:srgbClr val="FF0000"/>
                </a:solidFill>
                <a:latin typeface="Calibri Light" panose="020F0302020204030204"/>
                <a:ea typeface="+mj-ea"/>
                <a:cs typeface="Times New Roman"/>
              </a:rPr>
              <a:t>الفائدة </a:t>
            </a:r>
            <a:r>
              <a:rPr lang="ar-IQ" sz="2800" dirty="0" smtClean="0">
                <a:solidFill>
                  <a:prstClr val="black"/>
                </a:solidFill>
                <a:latin typeface="Calibri Light" panose="020F0302020204030204"/>
                <a:ea typeface="+mj-ea"/>
                <a:cs typeface="Times New Roman"/>
              </a:rPr>
              <a:t>واثره </a:t>
            </a:r>
            <a:r>
              <a:rPr lang="ar-IQ" sz="2800" dirty="0">
                <a:solidFill>
                  <a:srgbClr val="0070C0"/>
                </a:solidFill>
                <a:latin typeface="Calibri Light" panose="020F0302020204030204"/>
                <a:ea typeface="+mj-ea"/>
                <a:cs typeface="Times New Roman"/>
              </a:rPr>
              <a:t>في </a:t>
            </a:r>
            <a:r>
              <a:rPr lang="ar-IQ" sz="2800" u="sng" dirty="0">
                <a:solidFill>
                  <a:srgbClr val="0070C0"/>
                </a:solidFill>
                <a:latin typeface="Calibri Light" panose="020F0302020204030204"/>
                <a:ea typeface="+mj-ea"/>
                <a:cs typeface="Times New Roman"/>
              </a:rPr>
              <a:t>الاستقرار النقدي </a:t>
            </a:r>
            <a:r>
              <a:rPr lang="ar-IQ" sz="2800" dirty="0">
                <a:solidFill>
                  <a:prstClr val="black"/>
                </a:solidFill>
                <a:latin typeface="Calibri Light" panose="020F0302020204030204"/>
                <a:ea typeface="+mj-ea"/>
                <a:cs typeface="Times New Roman"/>
              </a:rPr>
              <a:t>بالعراق </a:t>
            </a:r>
            <a:r>
              <a:rPr lang="ar-IQ" sz="2800" dirty="0" smtClean="0">
                <a:solidFill>
                  <a:prstClr val="black"/>
                </a:solidFill>
                <a:latin typeface="Calibri Light" panose="020F0302020204030204"/>
                <a:ea typeface="+mj-ea"/>
                <a:cs typeface="Times New Roman"/>
              </a:rPr>
              <a:t>للمده</a:t>
            </a:r>
            <a:r>
              <a:rPr lang="ar-SA" sz="2800" dirty="0" smtClean="0">
                <a:solidFill>
                  <a:prstClr val="black"/>
                </a:solidFill>
                <a:latin typeface="Calibri Light" panose="020F0302020204030204"/>
                <a:ea typeface="+mj-ea"/>
                <a:cs typeface="Times New Roman"/>
              </a:rPr>
              <a:t> 1990-2022</a:t>
            </a:r>
            <a:endParaRPr lang="en-US" sz="2800" dirty="0" smtClean="0">
              <a:solidFill>
                <a:prstClr val="black"/>
              </a:solidFill>
              <a:latin typeface="Calibri Light" panose="020F0302020204030204"/>
              <a:ea typeface="+mj-ea"/>
              <a:cs typeface="Times New Roman"/>
            </a:endParaRPr>
          </a:p>
          <a:p>
            <a:pPr lvl="0" algn="r">
              <a:lnSpc>
                <a:spcPct val="90000"/>
              </a:lnSpc>
              <a:spcBef>
                <a:spcPts val="1000"/>
              </a:spcBef>
            </a:pPr>
            <a:r>
              <a:rPr lang="ar-IQ" dirty="0" smtClean="0">
                <a:solidFill>
                  <a:prstClr val="black"/>
                </a:solidFill>
                <a:latin typeface="Calibri Light" panose="020F0302020204030204"/>
                <a:ea typeface="+mj-ea"/>
                <a:cs typeface="Times New Roman"/>
              </a:rPr>
              <a:t> </a:t>
            </a:r>
            <a:endParaRPr lang="ar-SA" dirty="0" smtClean="0">
              <a:solidFill>
                <a:prstClr val="black"/>
              </a:solidFill>
              <a:latin typeface="Calibri Light" panose="020F0302020204030204"/>
              <a:ea typeface="+mj-ea"/>
              <a:cs typeface="Times New Roman"/>
            </a:endParaRPr>
          </a:p>
          <a:p>
            <a:pPr lvl="0" rtl="0">
              <a:spcBef>
                <a:spcPts val="0"/>
              </a:spcBef>
            </a:pPr>
            <a:r>
              <a:rPr lang="ar-IQ" sz="2800" b="1" u="sng" dirty="0">
                <a:solidFill>
                  <a:srgbClr val="00B050"/>
                </a:solidFill>
              </a:rPr>
              <a:t>تأثير بيئة الاعمال </a:t>
            </a:r>
            <a:r>
              <a:rPr lang="ar-IQ" sz="2800" dirty="0">
                <a:solidFill>
                  <a:prstClr val="black"/>
                </a:solidFill>
              </a:rPr>
              <a:t>على </a:t>
            </a:r>
            <a:r>
              <a:rPr lang="ar-IQ" sz="2800" b="1" u="sng" dirty="0">
                <a:solidFill>
                  <a:srgbClr val="FF0000"/>
                </a:solidFill>
              </a:rPr>
              <a:t>التحفيز والتدريب ، والمهارات ، والعقلية الريادية </a:t>
            </a:r>
            <a:r>
              <a:rPr lang="ar-IQ" sz="2800" dirty="0">
                <a:solidFill>
                  <a:prstClr val="black"/>
                </a:solidFill>
              </a:rPr>
              <a:t>نحو </a:t>
            </a:r>
            <a:r>
              <a:rPr lang="ar-IQ" sz="2800" b="1" u="sng" dirty="0">
                <a:solidFill>
                  <a:srgbClr val="002060"/>
                </a:solidFill>
              </a:rPr>
              <a:t>أداء الأعمال الصغيرة في العراق</a:t>
            </a:r>
            <a:endParaRPr lang="en-GB" sz="2800" b="1" u="sng" dirty="0">
              <a:solidFill>
                <a:srgbClr val="002060"/>
              </a:solidFill>
            </a:endParaRPr>
          </a:p>
          <a:p>
            <a:pPr lvl="0" algn="r">
              <a:lnSpc>
                <a:spcPct val="90000"/>
              </a:lnSpc>
              <a:spcBef>
                <a:spcPts val="1000"/>
              </a:spcBef>
            </a:pPr>
            <a:endParaRPr lang="ar-IQ" sz="2800" dirty="0">
              <a:solidFill>
                <a:prstClr val="black"/>
              </a:solidFill>
            </a:endParaRPr>
          </a:p>
        </p:txBody>
      </p:sp>
    </p:spTree>
    <p:extLst>
      <p:ext uri="{BB962C8B-B14F-4D97-AF65-F5344CB8AC3E}">
        <p14:creationId xmlns:p14="http://schemas.microsoft.com/office/powerpoint/2010/main" val="3789023913"/>
      </p:ext>
    </p:extLst>
  </p:cSld>
  <p:clrMapOvr>
    <a:masterClrMapping/>
  </p:clrMapOvr>
  <mc:AlternateContent xmlns:mc="http://schemas.openxmlformats.org/markup-compatibility/2006" xmlns:p14="http://schemas.microsoft.com/office/powerpoint/2010/main">
    <mc:Choice Requires="p14">
      <p:transition spd="slow" p14:dur="1200" advTm="129358">
        <p14:flip dir="l"/>
      </p:transition>
    </mc:Choice>
    <mc:Fallback xmlns="">
      <p:transition spd="slow" advTm="129358">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340767"/>
          </a:xfrm>
          <a:solidFill>
            <a:schemeClr val="accent1">
              <a:lumMod val="40000"/>
              <a:lumOff val="60000"/>
            </a:schemeClr>
          </a:solidFill>
        </p:spPr>
        <p:txBody>
          <a:bodyPr>
            <a:noAutofit/>
          </a:bodyPr>
          <a:lstStyle/>
          <a:p>
            <a:pPr algn="r">
              <a:lnSpc>
                <a:spcPct val="115000"/>
              </a:lnSpc>
              <a:spcAft>
                <a:spcPts val="1000"/>
              </a:spcAft>
            </a:pPr>
            <a:r>
              <a:rPr lang="ar-SA" sz="3600" b="1" dirty="0" smtClean="0">
                <a:ea typeface="Calibri"/>
                <a:cs typeface="Arial"/>
              </a:rPr>
              <a:t>ثانياً</a:t>
            </a:r>
            <a:r>
              <a:rPr lang="ar-SA" sz="3600" b="1" dirty="0">
                <a:ea typeface="Calibri"/>
                <a:cs typeface="Arial"/>
              </a:rPr>
              <a:t>: الدراسة الاستطلاعية والدراسات السابقة:</a:t>
            </a:r>
            <a:endParaRPr lang="en-US" sz="2400" dirty="0">
              <a:ea typeface="Calibri"/>
              <a:cs typeface="Arial"/>
            </a:endParaRPr>
          </a:p>
        </p:txBody>
      </p:sp>
      <p:sp>
        <p:nvSpPr>
          <p:cNvPr id="3" name="عنوان فرعي 2"/>
          <p:cNvSpPr>
            <a:spLocks noGrp="1"/>
          </p:cNvSpPr>
          <p:nvPr>
            <p:ph type="subTitle" idx="1"/>
          </p:nvPr>
        </p:nvSpPr>
        <p:spPr>
          <a:xfrm>
            <a:off x="0" y="1340768"/>
            <a:ext cx="9144000" cy="5517232"/>
          </a:xfrm>
          <a:solidFill>
            <a:srgbClr val="FFFF00"/>
          </a:solidFill>
        </p:spPr>
        <p:txBody>
          <a:bodyPr>
            <a:normAutofit lnSpcReduction="10000"/>
          </a:bodyPr>
          <a:lstStyle/>
          <a:p>
            <a:pPr algn="just">
              <a:lnSpc>
                <a:spcPct val="115000"/>
              </a:lnSpc>
              <a:spcAft>
                <a:spcPts val="1000"/>
              </a:spcAft>
            </a:pPr>
            <a:r>
              <a:rPr lang="ar-SA" sz="2400" b="1" dirty="0">
                <a:solidFill>
                  <a:schemeClr val="tx1"/>
                </a:solidFill>
                <a:ea typeface="Calibri"/>
              </a:rPr>
              <a:t>إن القراءات الأولية الاستطلاعية يمكن أن تساعد الباحث في عدة نواح منها:</a:t>
            </a:r>
            <a:endParaRPr lang="en-US" sz="1600" b="1" dirty="0">
              <a:solidFill>
                <a:schemeClr val="tx1"/>
              </a:solidFill>
              <a:ea typeface="Calibri"/>
              <a:cs typeface="Arial"/>
            </a:endParaRPr>
          </a:p>
          <a:p>
            <a:pPr algn="just">
              <a:lnSpc>
                <a:spcPct val="115000"/>
              </a:lnSpc>
              <a:spcAft>
                <a:spcPts val="1000"/>
              </a:spcAft>
            </a:pPr>
            <a:r>
              <a:rPr lang="ar-SA" sz="2400" b="1" dirty="0">
                <a:solidFill>
                  <a:schemeClr val="tx1"/>
                </a:solidFill>
                <a:ea typeface="Calibri"/>
              </a:rPr>
              <a:t>1- </a:t>
            </a:r>
            <a:r>
              <a:rPr lang="ar-SA" sz="2400" b="1" dirty="0" smtClean="0">
                <a:solidFill>
                  <a:schemeClr val="tx1"/>
                </a:solidFill>
                <a:ea typeface="Calibri"/>
              </a:rPr>
              <a:t>تفيد الباحث في  </a:t>
            </a:r>
            <a:r>
              <a:rPr lang="ar-SA" sz="2400" b="1" dirty="0">
                <a:solidFill>
                  <a:schemeClr val="tx1"/>
                </a:solidFill>
                <a:ea typeface="Calibri"/>
              </a:rPr>
              <a:t>(</a:t>
            </a:r>
            <a:r>
              <a:rPr lang="ar-SA" sz="2400" b="1" dirty="0">
                <a:solidFill>
                  <a:srgbClr val="00B0F0"/>
                </a:solidFill>
                <a:ea typeface="Calibri"/>
              </a:rPr>
              <a:t>وضع إطار عام لموضوع البحث</a:t>
            </a:r>
            <a:r>
              <a:rPr lang="ar-SA" sz="2400" b="1" dirty="0">
                <a:solidFill>
                  <a:schemeClr val="tx1"/>
                </a:solidFill>
                <a:ea typeface="Calibri"/>
              </a:rPr>
              <a:t>).</a:t>
            </a:r>
            <a:endParaRPr lang="en-US" sz="1600" b="1" dirty="0">
              <a:solidFill>
                <a:schemeClr val="tx1"/>
              </a:solidFill>
              <a:ea typeface="Calibri"/>
              <a:cs typeface="Arial"/>
            </a:endParaRPr>
          </a:p>
          <a:p>
            <a:pPr algn="just">
              <a:lnSpc>
                <a:spcPct val="115000"/>
              </a:lnSpc>
              <a:spcAft>
                <a:spcPts val="1000"/>
              </a:spcAft>
            </a:pPr>
            <a:r>
              <a:rPr lang="ar-SA" sz="2400" b="1" dirty="0">
                <a:solidFill>
                  <a:schemeClr val="tx1"/>
                </a:solidFill>
                <a:ea typeface="Calibri"/>
              </a:rPr>
              <a:t>2- التأكد من </a:t>
            </a:r>
            <a:r>
              <a:rPr lang="ar-SA" sz="2400" b="1" dirty="0">
                <a:solidFill>
                  <a:srgbClr val="FF0000"/>
                </a:solidFill>
                <a:ea typeface="Calibri"/>
              </a:rPr>
              <a:t>أهمية موضوعه </a:t>
            </a:r>
            <a:r>
              <a:rPr lang="ar-SA" sz="2400" b="1" dirty="0">
                <a:solidFill>
                  <a:schemeClr val="tx1"/>
                </a:solidFill>
                <a:ea typeface="Calibri"/>
              </a:rPr>
              <a:t>بين الموضوعات الأخرى وتميزه عنها.</a:t>
            </a:r>
            <a:endParaRPr lang="en-US" sz="1600" b="1" dirty="0">
              <a:solidFill>
                <a:schemeClr val="tx1"/>
              </a:solidFill>
              <a:ea typeface="Calibri"/>
              <a:cs typeface="Arial"/>
            </a:endParaRPr>
          </a:p>
          <a:p>
            <a:pPr algn="just">
              <a:lnSpc>
                <a:spcPct val="115000"/>
              </a:lnSpc>
              <a:spcAft>
                <a:spcPts val="1000"/>
              </a:spcAft>
            </a:pPr>
            <a:r>
              <a:rPr lang="ar-SA" sz="2400" b="1" dirty="0">
                <a:solidFill>
                  <a:schemeClr val="tx1"/>
                </a:solidFill>
                <a:ea typeface="Calibri"/>
              </a:rPr>
              <a:t>3- </a:t>
            </a:r>
            <a:r>
              <a:rPr lang="ar-SA" sz="2400" b="1" dirty="0" smtClean="0">
                <a:solidFill>
                  <a:schemeClr val="tx1"/>
                </a:solidFill>
                <a:ea typeface="Calibri"/>
              </a:rPr>
              <a:t>تحديد ابعاد</a:t>
            </a:r>
            <a:r>
              <a:rPr lang="ar-SA" sz="2400" b="1" dirty="0" smtClean="0">
                <a:solidFill>
                  <a:schemeClr val="tx1"/>
                </a:solidFill>
                <a:ea typeface="Calibri"/>
              </a:rPr>
              <a:t> </a:t>
            </a:r>
            <a:r>
              <a:rPr lang="ar-SA" sz="2400" b="1" dirty="0">
                <a:solidFill>
                  <a:schemeClr val="tx1"/>
                </a:solidFill>
                <a:ea typeface="Calibri"/>
              </a:rPr>
              <a:t>مشكلة البحث </a:t>
            </a:r>
            <a:r>
              <a:rPr lang="ar-SA" sz="2400" b="1" dirty="0">
                <a:solidFill>
                  <a:srgbClr val="FF0000"/>
                </a:solidFill>
                <a:ea typeface="Calibri"/>
              </a:rPr>
              <a:t>ووضعها في إطارها </a:t>
            </a:r>
            <a:r>
              <a:rPr lang="ar-SA" sz="2400" b="1" dirty="0" smtClean="0">
                <a:solidFill>
                  <a:srgbClr val="FF0000"/>
                </a:solidFill>
                <a:ea typeface="Calibri"/>
              </a:rPr>
              <a:t>الصحيح</a:t>
            </a:r>
            <a:r>
              <a:rPr lang="ar-SA" sz="2400" b="1" dirty="0" smtClean="0">
                <a:solidFill>
                  <a:schemeClr val="tx1"/>
                </a:solidFill>
                <a:ea typeface="Calibri"/>
              </a:rPr>
              <a:t>.</a:t>
            </a:r>
            <a:endParaRPr lang="en-US" sz="1600" b="1" dirty="0">
              <a:solidFill>
                <a:schemeClr val="tx1"/>
              </a:solidFill>
              <a:ea typeface="Calibri"/>
              <a:cs typeface="Arial"/>
            </a:endParaRPr>
          </a:p>
          <a:p>
            <a:pPr algn="just">
              <a:lnSpc>
                <a:spcPct val="115000"/>
              </a:lnSpc>
              <a:spcAft>
                <a:spcPts val="1000"/>
              </a:spcAft>
            </a:pPr>
            <a:r>
              <a:rPr lang="ar-SA" sz="2400" b="1" dirty="0">
                <a:solidFill>
                  <a:schemeClr val="tx1"/>
                </a:solidFill>
                <a:ea typeface="Calibri"/>
              </a:rPr>
              <a:t>وتأتي القراءات الاستطلاعية على مرحلتين هما:</a:t>
            </a:r>
            <a:endParaRPr lang="en-US" sz="1600" b="1" dirty="0">
              <a:solidFill>
                <a:schemeClr val="tx1"/>
              </a:solidFill>
              <a:ea typeface="Calibri"/>
              <a:cs typeface="Arial"/>
            </a:endParaRPr>
          </a:p>
          <a:p>
            <a:pPr algn="just">
              <a:lnSpc>
                <a:spcPct val="115000"/>
              </a:lnSpc>
              <a:spcAft>
                <a:spcPts val="1000"/>
              </a:spcAft>
            </a:pPr>
            <a:r>
              <a:rPr lang="ar-SA" sz="2400" b="1" dirty="0">
                <a:solidFill>
                  <a:schemeClr val="tx1"/>
                </a:solidFill>
                <a:ea typeface="Calibri"/>
              </a:rPr>
              <a:t>1)	قبل تحديد مشكلة البحث وصياغتها: وتكون للتعرف على مشكلة البحث </a:t>
            </a:r>
            <a:r>
              <a:rPr lang="ar-SA" sz="2400" b="1" dirty="0">
                <a:solidFill>
                  <a:srgbClr val="7030A0"/>
                </a:solidFill>
                <a:ea typeface="Calibri"/>
              </a:rPr>
              <a:t>وتحديد جوانبها المختلفة ومدى اختلافها عن البحوث الاخرى </a:t>
            </a:r>
            <a:r>
              <a:rPr lang="ar-SA" sz="2400" b="1" dirty="0">
                <a:solidFill>
                  <a:schemeClr val="tx1"/>
                </a:solidFill>
                <a:ea typeface="Calibri"/>
              </a:rPr>
              <a:t>.</a:t>
            </a:r>
            <a:endParaRPr lang="en-US" sz="1600" b="1" dirty="0">
              <a:solidFill>
                <a:schemeClr val="tx1"/>
              </a:solidFill>
              <a:ea typeface="Calibri"/>
              <a:cs typeface="Arial"/>
            </a:endParaRPr>
          </a:p>
          <a:p>
            <a:pPr algn="just">
              <a:lnSpc>
                <a:spcPct val="115000"/>
              </a:lnSpc>
              <a:spcAft>
                <a:spcPts val="1000"/>
              </a:spcAft>
            </a:pPr>
            <a:r>
              <a:rPr lang="ar-SA" sz="2400" b="1" dirty="0">
                <a:solidFill>
                  <a:schemeClr val="tx1"/>
                </a:solidFill>
                <a:ea typeface="Calibri"/>
              </a:rPr>
              <a:t>2)	بعد تحديد مشكلة البحث وصياغتها : </a:t>
            </a:r>
            <a:r>
              <a:rPr lang="ar-SA" sz="2400" b="1" dirty="0">
                <a:solidFill>
                  <a:srgbClr val="00B050"/>
                </a:solidFill>
                <a:ea typeface="Calibri"/>
              </a:rPr>
              <a:t>ويكون الغرض منها الاطلاع على الدراسات السابقة لمعرفة اتجاهات النتائج </a:t>
            </a:r>
            <a:r>
              <a:rPr lang="ar-SA" sz="2400" b="1" dirty="0">
                <a:solidFill>
                  <a:schemeClr val="tx1"/>
                </a:solidFill>
                <a:ea typeface="Calibri"/>
              </a:rPr>
              <a:t>وخاصة </a:t>
            </a:r>
            <a:r>
              <a:rPr lang="ar-SA" sz="2400" b="1" dirty="0">
                <a:solidFill>
                  <a:srgbClr val="FF0000"/>
                </a:solidFill>
                <a:ea typeface="Calibri"/>
              </a:rPr>
              <a:t>المتعلقة بالفرضيات </a:t>
            </a:r>
            <a:r>
              <a:rPr lang="ar-SA" sz="2400" b="1" dirty="0">
                <a:solidFill>
                  <a:schemeClr val="tx1"/>
                </a:solidFill>
                <a:ea typeface="Calibri"/>
              </a:rPr>
              <a:t>من اجل مقارنتها بنتائج البحث الحالي.</a:t>
            </a:r>
            <a:endParaRPr lang="en-US" sz="1600" b="1" dirty="0">
              <a:solidFill>
                <a:schemeClr val="tx1"/>
              </a:solidFill>
              <a:ea typeface="Calibri"/>
              <a:cs typeface="Arial"/>
            </a:endParaRPr>
          </a:p>
          <a:p>
            <a:pPr marL="342900" lvl="0" indent="-342900" algn="r">
              <a:lnSpc>
                <a:spcPct val="115000"/>
              </a:lnSpc>
              <a:spcAft>
                <a:spcPts val="1000"/>
              </a:spcAft>
              <a:buFont typeface="Arial"/>
              <a:buChar char="-"/>
            </a:pPr>
            <a:endParaRPr lang="en-US" sz="2400" dirty="0">
              <a:ea typeface="Calibri"/>
              <a:cs typeface="Arial"/>
            </a:endParaRPr>
          </a:p>
          <a:p>
            <a:pPr marL="342900" lvl="0" indent="-342900" algn="r">
              <a:lnSpc>
                <a:spcPct val="115000"/>
              </a:lnSpc>
              <a:spcAft>
                <a:spcPts val="1000"/>
              </a:spcAft>
              <a:buFont typeface="Arial"/>
              <a:buChar char="-"/>
            </a:pPr>
            <a:endParaRPr lang="en-US" sz="2400" dirty="0">
              <a:solidFill>
                <a:schemeClr val="tx1"/>
              </a:solidFill>
              <a:ea typeface="Calibri"/>
              <a:cs typeface="Arial"/>
            </a:endParaRPr>
          </a:p>
        </p:txBody>
      </p:sp>
    </p:spTree>
    <p:extLst>
      <p:ext uri="{BB962C8B-B14F-4D97-AF65-F5344CB8AC3E}">
        <p14:creationId xmlns:p14="http://schemas.microsoft.com/office/powerpoint/2010/main" val="2876695085"/>
      </p:ext>
    </p:extLst>
  </p:cSld>
  <p:clrMapOvr>
    <a:masterClrMapping/>
  </p:clrMapOvr>
  <mc:AlternateContent xmlns:mc="http://schemas.openxmlformats.org/markup-compatibility/2006" xmlns:p14="http://schemas.microsoft.com/office/powerpoint/2010/main">
    <mc:Choice Requires="p14">
      <p:transition spd="slow" p14:dur="1100" advTm="129358">
        <p14:switch dir="l"/>
      </p:transition>
    </mc:Choice>
    <mc:Fallback xmlns="">
      <p:transition spd="slow" advTm="129358">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556791"/>
          </a:xfrm>
          <a:solidFill>
            <a:schemeClr val="accent2">
              <a:lumMod val="40000"/>
              <a:lumOff val="60000"/>
            </a:schemeClr>
          </a:solidFill>
        </p:spPr>
        <p:txBody>
          <a:bodyPr>
            <a:normAutofit/>
          </a:bodyPr>
          <a:lstStyle/>
          <a:p>
            <a:pPr algn="r">
              <a:lnSpc>
                <a:spcPct val="115000"/>
              </a:lnSpc>
              <a:spcAft>
                <a:spcPts val="1000"/>
              </a:spcAft>
            </a:pPr>
            <a:r>
              <a:rPr lang="ar-SA" sz="4000" b="1" dirty="0">
                <a:ea typeface="Calibri"/>
                <a:cs typeface="Arial"/>
              </a:rPr>
              <a:t>ثالثاً: صياغة الفروض البحثية:</a:t>
            </a:r>
            <a:endParaRPr lang="en-US" sz="2800" dirty="0">
              <a:ea typeface="Calibri"/>
              <a:cs typeface="Arial"/>
            </a:endParaRPr>
          </a:p>
        </p:txBody>
      </p:sp>
      <p:sp>
        <p:nvSpPr>
          <p:cNvPr id="3" name="عنوان فرعي 2"/>
          <p:cNvSpPr>
            <a:spLocks noGrp="1"/>
          </p:cNvSpPr>
          <p:nvPr>
            <p:ph type="subTitle" idx="1"/>
          </p:nvPr>
        </p:nvSpPr>
        <p:spPr>
          <a:xfrm>
            <a:off x="0" y="1268760"/>
            <a:ext cx="9144000" cy="5472608"/>
          </a:xfrm>
          <a:solidFill>
            <a:srgbClr val="FFFF00"/>
          </a:solidFill>
        </p:spPr>
        <p:txBody>
          <a:bodyPr>
            <a:normAutofit fontScale="47500" lnSpcReduction="20000"/>
          </a:bodyPr>
          <a:lstStyle/>
          <a:p>
            <a:pPr algn="just">
              <a:lnSpc>
                <a:spcPct val="115000"/>
              </a:lnSpc>
              <a:spcAft>
                <a:spcPts val="1000"/>
              </a:spcAft>
            </a:pPr>
            <a:r>
              <a:rPr lang="ar-SA" sz="4500" b="1" dirty="0">
                <a:solidFill>
                  <a:schemeClr val="tx1"/>
                </a:solidFill>
                <a:ea typeface="Calibri"/>
              </a:rPr>
              <a:t>•	يعرف الفرض بأنه : (تخمين أو استنتاج جيد يتوصل إليه الباحث ويتمسك به بشكل مؤقت( وهو )رأي الباحث المبدئي في حل المشكلة أو بيان أسبابها) .</a:t>
            </a:r>
            <a:endParaRPr lang="en-US" sz="2800" b="1" dirty="0">
              <a:solidFill>
                <a:schemeClr val="tx1"/>
              </a:solidFill>
              <a:ea typeface="Calibri"/>
              <a:cs typeface="Arial"/>
            </a:endParaRPr>
          </a:p>
          <a:p>
            <a:pPr algn="just">
              <a:lnSpc>
                <a:spcPct val="115000"/>
              </a:lnSpc>
              <a:spcAft>
                <a:spcPts val="1000"/>
              </a:spcAft>
            </a:pPr>
            <a:r>
              <a:rPr lang="ar-SA" sz="4500" b="1" dirty="0" smtClean="0">
                <a:solidFill>
                  <a:schemeClr val="tx1"/>
                </a:solidFill>
                <a:ea typeface="Calibri"/>
              </a:rPr>
              <a:t>•الفرض </a:t>
            </a:r>
            <a:r>
              <a:rPr lang="ar-SA" sz="4500" b="1" dirty="0">
                <a:solidFill>
                  <a:schemeClr val="tx1"/>
                </a:solidFill>
                <a:ea typeface="Calibri"/>
              </a:rPr>
              <a:t>الجيد يتميز </a:t>
            </a:r>
            <a:r>
              <a:rPr lang="ar-SA" sz="4500" b="1" dirty="0">
                <a:solidFill>
                  <a:srgbClr val="7030A0"/>
                </a:solidFill>
                <a:ea typeface="Calibri"/>
              </a:rPr>
              <a:t>بدقة صياغته وإمكان اختباره إحصائيا </a:t>
            </a:r>
            <a:r>
              <a:rPr lang="ar-SA" sz="4500" b="1" dirty="0">
                <a:solidFill>
                  <a:schemeClr val="tx1"/>
                </a:solidFill>
                <a:ea typeface="Calibri"/>
              </a:rPr>
              <a:t>ويمكن إثبات صحة أو بطلان هذه الفروض أو العلاقات بينها.</a:t>
            </a:r>
            <a:endParaRPr lang="en-US" sz="2800" b="1" dirty="0">
              <a:solidFill>
                <a:schemeClr val="tx1"/>
              </a:solidFill>
              <a:ea typeface="Calibri"/>
              <a:cs typeface="Arial"/>
            </a:endParaRPr>
          </a:p>
          <a:p>
            <a:pPr algn="r">
              <a:lnSpc>
                <a:spcPct val="115000"/>
              </a:lnSpc>
              <a:spcAft>
                <a:spcPts val="1000"/>
              </a:spcAft>
            </a:pPr>
            <a:r>
              <a:rPr lang="ar-SA" sz="4500" b="1" dirty="0">
                <a:solidFill>
                  <a:schemeClr val="tx1"/>
                </a:solidFill>
                <a:ea typeface="Calibri"/>
              </a:rPr>
              <a:t>ويتميز الفرض بالخصائص الاتية:</a:t>
            </a:r>
            <a:endParaRPr lang="en-US" sz="2800" b="1" dirty="0">
              <a:solidFill>
                <a:schemeClr val="tx1"/>
              </a:solidFill>
              <a:ea typeface="Calibri"/>
              <a:cs typeface="Arial"/>
            </a:endParaRPr>
          </a:p>
          <a:p>
            <a:pPr algn="just">
              <a:lnSpc>
                <a:spcPct val="115000"/>
              </a:lnSpc>
              <a:spcAft>
                <a:spcPts val="1000"/>
              </a:spcAft>
            </a:pPr>
            <a:r>
              <a:rPr lang="ar-SA" sz="4500" b="1" dirty="0" smtClean="0">
                <a:solidFill>
                  <a:schemeClr val="tx1"/>
                </a:solidFill>
                <a:ea typeface="Calibri"/>
              </a:rPr>
              <a:t>1.معقولية </a:t>
            </a:r>
            <a:r>
              <a:rPr lang="ar-SA" sz="4500" b="1" dirty="0">
                <a:solidFill>
                  <a:schemeClr val="tx1"/>
                </a:solidFill>
                <a:ea typeface="Calibri"/>
              </a:rPr>
              <a:t>الفرض: أي يأتي منسجماً مع الحقائق العلمية المعروفة </a:t>
            </a:r>
            <a:r>
              <a:rPr lang="ar-SA" sz="4500" b="1" dirty="0">
                <a:solidFill>
                  <a:srgbClr val="FF0000"/>
                </a:solidFill>
                <a:ea typeface="Calibri"/>
              </a:rPr>
              <a:t>وليست خيالية أو متناقضة</a:t>
            </a:r>
            <a:r>
              <a:rPr lang="ar-SA" sz="4500" b="1" dirty="0">
                <a:solidFill>
                  <a:schemeClr val="tx1"/>
                </a:solidFill>
                <a:ea typeface="Calibri"/>
              </a:rPr>
              <a:t>.</a:t>
            </a:r>
            <a:endParaRPr lang="en-US" sz="2800" b="1" dirty="0">
              <a:solidFill>
                <a:schemeClr val="tx1"/>
              </a:solidFill>
              <a:ea typeface="Calibri"/>
              <a:cs typeface="Arial"/>
            </a:endParaRPr>
          </a:p>
          <a:p>
            <a:pPr algn="just">
              <a:lnSpc>
                <a:spcPct val="115000"/>
              </a:lnSpc>
              <a:spcAft>
                <a:spcPts val="1000"/>
              </a:spcAft>
            </a:pPr>
            <a:r>
              <a:rPr lang="ar-SA" sz="4500" b="1" dirty="0" smtClean="0">
                <a:solidFill>
                  <a:schemeClr val="tx1"/>
                </a:solidFill>
                <a:ea typeface="Calibri"/>
              </a:rPr>
              <a:t>2.إمكان </a:t>
            </a:r>
            <a:r>
              <a:rPr lang="ar-SA" sz="4500" b="1" dirty="0">
                <a:solidFill>
                  <a:schemeClr val="tx1"/>
                </a:solidFill>
                <a:ea typeface="Calibri"/>
              </a:rPr>
              <a:t>التحقق منها: بأن </a:t>
            </a:r>
            <a:r>
              <a:rPr lang="ar-SA" sz="4500" b="1" dirty="0">
                <a:solidFill>
                  <a:srgbClr val="FF0000"/>
                </a:solidFill>
                <a:ea typeface="Calibri"/>
              </a:rPr>
              <a:t>يمكن قياسها بالمؤشرات الإحصائية </a:t>
            </a:r>
            <a:r>
              <a:rPr lang="ar-SA" sz="4500" b="1" dirty="0">
                <a:solidFill>
                  <a:schemeClr val="tx1"/>
                </a:solidFill>
                <a:ea typeface="Calibri"/>
              </a:rPr>
              <a:t>القابلة للقياس.</a:t>
            </a:r>
            <a:endParaRPr lang="en-US" sz="2800" b="1" dirty="0">
              <a:solidFill>
                <a:schemeClr val="tx1"/>
              </a:solidFill>
              <a:ea typeface="Calibri"/>
              <a:cs typeface="Arial"/>
            </a:endParaRPr>
          </a:p>
          <a:p>
            <a:pPr algn="just">
              <a:lnSpc>
                <a:spcPct val="115000"/>
              </a:lnSpc>
              <a:spcAft>
                <a:spcPts val="1000"/>
              </a:spcAft>
            </a:pPr>
            <a:r>
              <a:rPr lang="ar-SA" sz="4500" b="1" dirty="0" smtClean="0">
                <a:solidFill>
                  <a:schemeClr val="tx1"/>
                </a:solidFill>
                <a:ea typeface="Calibri"/>
              </a:rPr>
              <a:t>3.قدرته </a:t>
            </a:r>
            <a:r>
              <a:rPr lang="ar-SA" sz="4500" b="1" dirty="0">
                <a:solidFill>
                  <a:schemeClr val="tx1"/>
                </a:solidFill>
                <a:ea typeface="Calibri"/>
              </a:rPr>
              <a:t>على تفسير الظاهرة المدروسة .</a:t>
            </a:r>
            <a:endParaRPr lang="en-US" sz="2800" b="1" dirty="0">
              <a:solidFill>
                <a:schemeClr val="tx1"/>
              </a:solidFill>
              <a:ea typeface="Calibri"/>
              <a:cs typeface="Arial"/>
            </a:endParaRPr>
          </a:p>
          <a:p>
            <a:pPr algn="just">
              <a:lnSpc>
                <a:spcPct val="115000"/>
              </a:lnSpc>
              <a:spcAft>
                <a:spcPts val="1000"/>
              </a:spcAft>
            </a:pPr>
            <a:r>
              <a:rPr lang="ar-SA" sz="4500" b="1" dirty="0" smtClean="0">
                <a:solidFill>
                  <a:schemeClr val="tx1"/>
                </a:solidFill>
                <a:ea typeface="Calibri"/>
              </a:rPr>
              <a:t>4.اتساق </a:t>
            </a:r>
            <a:r>
              <a:rPr lang="ar-SA" sz="4500" b="1" dirty="0">
                <a:solidFill>
                  <a:schemeClr val="tx1"/>
                </a:solidFill>
                <a:ea typeface="Calibri"/>
              </a:rPr>
              <a:t>الفرض كلياً أو جزئياً مع النظريات ذات العلاقة.</a:t>
            </a:r>
            <a:endParaRPr lang="en-US" sz="2800" b="1" dirty="0">
              <a:solidFill>
                <a:schemeClr val="tx1"/>
              </a:solidFill>
              <a:ea typeface="Calibri"/>
              <a:cs typeface="Arial"/>
            </a:endParaRPr>
          </a:p>
          <a:p>
            <a:pPr algn="just">
              <a:lnSpc>
                <a:spcPct val="115000"/>
              </a:lnSpc>
              <a:spcAft>
                <a:spcPts val="1000"/>
              </a:spcAft>
            </a:pPr>
            <a:r>
              <a:rPr lang="ar-SA" sz="4500" b="1" dirty="0" smtClean="0">
                <a:solidFill>
                  <a:schemeClr val="tx1"/>
                </a:solidFill>
                <a:ea typeface="Calibri"/>
              </a:rPr>
              <a:t>5.بساطة </a:t>
            </a:r>
            <a:r>
              <a:rPr lang="ar-SA" sz="4500" b="1" dirty="0">
                <a:solidFill>
                  <a:schemeClr val="tx1"/>
                </a:solidFill>
                <a:ea typeface="Calibri"/>
              </a:rPr>
              <a:t>الفروض وبعدها عن التعقيد.</a:t>
            </a:r>
            <a:endParaRPr lang="en-US" sz="2800" b="1" dirty="0">
              <a:solidFill>
                <a:schemeClr val="tx1"/>
              </a:solidFill>
              <a:ea typeface="Calibri"/>
              <a:cs typeface="Arial"/>
            </a:endParaRPr>
          </a:p>
          <a:p>
            <a:pPr algn="just">
              <a:lnSpc>
                <a:spcPct val="115000"/>
              </a:lnSpc>
              <a:spcAft>
                <a:spcPts val="1000"/>
              </a:spcAft>
            </a:pPr>
            <a:r>
              <a:rPr lang="ar-SA" sz="4500" b="1" dirty="0" smtClean="0">
                <a:solidFill>
                  <a:schemeClr val="tx1"/>
                </a:solidFill>
                <a:ea typeface="Calibri"/>
              </a:rPr>
              <a:t>6.إمكانية </a:t>
            </a:r>
            <a:r>
              <a:rPr lang="ar-SA" sz="4500" b="1" dirty="0">
                <a:solidFill>
                  <a:schemeClr val="tx1"/>
                </a:solidFill>
                <a:ea typeface="Calibri"/>
              </a:rPr>
              <a:t>تأكيدها: </a:t>
            </a:r>
            <a:r>
              <a:rPr lang="ar-SA" sz="4500" b="1" dirty="0">
                <a:solidFill>
                  <a:srgbClr val="FF0000"/>
                </a:solidFill>
                <a:ea typeface="Calibri"/>
              </a:rPr>
              <a:t>أن تتضمن نتيجة غير معروفه أو غير مؤكده</a:t>
            </a:r>
            <a:r>
              <a:rPr lang="ar-SA" sz="4500" b="1" dirty="0">
                <a:solidFill>
                  <a:schemeClr val="tx1"/>
                </a:solidFill>
                <a:ea typeface="Calibri"/>
              </a:rPr>
              <a:t>. أما إذا تضمنت نتيجة معروفه أو مؤكده فلا داعي لاختبارها.</a:t>
            </a:r>
            <a:endParaRPr lang="en-US" sz="2800" b="1" dirty="0">
              <a:solidFill>
                <a:schemeClr val="tx1"/>
              </a:solidFill>
              <a:ea typeface="Calibri"/>
              <a:cs typeface="Arial"/>
            </a:endParaRPr>
          </a:p>
          <a:p>
            <a:pPr marL="342900" lvl="0" indent="-342900" algn="just" eaLnBrk="0" fontAlgn="base" hangingPunct="0">
              <a:lnSpc>
                <a:spcPct val="115000"/>
              </a:lnSpc>
              <a:spcAft>
                <a:spcPts val="1000"/>
              </a:spcAft>
            </a:pPr>
            <a:endParaRPr lang="en-US" sz="1400" b="1"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217768062"/>
      </p:ext>
    </p:extLst>
  </p:cSld>
  <p:clrMapOvr>
    <a:masterClrMapping/>
  </p:clrMapOvr>
  <mc:AlternateContent xmlns:mc="http://schemas.openxmlformats.org/markup-compatibility/2006" xmlns:p14="http://schemas.microsoft.com/office/powerpoint/2010/main">
    <mc:Choice Requires="p14">
      <p:transition spd="slow" p14:dur="1400" advTm="301890">
        <p14:doors dir="vert"/>
      </p:transition>
    </mc:Choice>
    <mc:Fallback xmlns="">
      <p:transition spd="slow" advTm="30189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124743"/>
          </a:xfrm>
          <a:solidFill>
            <a:schemeClr val="accent2">
              <a:lumMod val="40000"/>
              <a:lumOff val="60000"/>
            </a:schemeClr>
          </a:solidFill>
        </p:spPr>
        <p:txBody>
          <a:bodyPr>
            <a:normAutofit/>
          </a:bodyPr>
          <a:lstStyle/>
          <a:p>
            <a:pPr lvl="0">
              <a:spcBef>
                <a:spcPts val="0"/>
              </a:spcBef>
            </a:pPr>
            <a:r>
              <a:rPr lang="ar-SA" sz="4000" b="1" dirty="0">
                <a:ea typeface="Calibri"/>
                <a:cs typeface="Arial"/>
              </a:rPr>
              <a:t>أنواع الفروض البحثية</a:t>
            </a:r>
            <a:endParaRPr lang="ar-IQ" sz="4000" b="1" kern="0" dirty="0">
              <a:solidFill>
                <a:srgbClr val="FF0000"/>
              </a:solidFill>
            </a:endParaRPr>
          </a:p>
        </p:txBody>
      </p:sp>
      <p:sp>
        <p:nvSpPr>
          <p:cNvPr id="3" name="عنوان فرعي 2"/>
          <p:cNvSpPr>
            <a:spLocks noGrp="1"/>
          </p:cNvSpPr>
          <p:nvPr>
            <p:ph type="subTitle" idx="1"/>
          </p:nvPr>
        </p:nvSpPr>
        <p:spPr>
          <a:xfrm>
            <a:off x="0" y="1124744"/>
            <a:ext cx="9144000" cy="5616624"/>
          </a:xfrm>
          <a:solidFill>
            <a:srgbClr val="FFFF00"/>
          </a:solidFill>
        </p:spPr>
        <p:txBody>
          <a:bodyPr>
            <a:normAutofit fontScale="32500" lnSpcReduction="20000"/>
          </a:bodyPr>
          <a:lstStyle/>
          <a:p>
            <a:pPr algn="just">
              <a:lnSpc>
                <a:spcPct val="115000"/>
              </a:lnSpc>
              <a:spcAft>
                <a:spcPts val="1000"/>
              </a:spcAft>
            </a:pPr>
            <a:r>
              <a:rPr lang="ar-SA" sz="7400" dirty="0" smtClean="0">
                <a:solidFill>
                  <a:srgbClr val="FF0000"/>
                </a:solidFill>
                <a:ea typeface="Calibri"/>
              </a:rPr>
              <a:t>‌أ)</a:t>
            </a:r>
            <a:r>
              <a:rPr lang="ar-SA" sz="7400" b="1" dirty="0" smtClean="0">
                <a:solidFill>
                  <a:srgbClr val="FF0000"/>
                </a:solidFill>
                <a:ea typeface="Calibri"/>
              </a:rPr>
              <a:t>الفروض </a:t>
            </a:r>
            <a:r>
              <a:rPr lang="ar-SA" sz="7400" b="1" dirty="0">
                <a:solidFill>
                  <a:srgbClr val="FF0000"/>
                </a:solidFill>
                <a:ea typeface="Calibri"/>
              </a:rPr>
              <a:t>الوصفية:</a:t>
            </a:r>
            <a:endParaRPr lang="en-US" sz="7400" b="1" dirty="0">
              <a:solidFill>
                <a:srgbClr val="FF0000"/>
              </a:solidFill>
              <a:ea typeface="Calibri"/>
              <a:cs typeface="Arial"/>
            </a:endParaRPr>
          </a:p>
          <a:p>
            <a:pPr algn="just">
              <a:lnSpc>
                <a:spcPct val="115000"/>
              </a:lnSpc>
              <a:spcAft>
                <a:spcPts val="1000"/>
              </a:spcAft>
            </a:pPr>
            <a:r>
              <a:rPr lang="ar-SA" sz="7400" b="1" dirty="0" smtClean="0">
                <a:solidFill>
                  <a:schemeClr val="tx1"/>
                </a:solidFill>
                <a:ea typeface="Calibri"/>
              </a:rPr>
              <a:t>•هذا </a:t>
            </a:r>
            <a:r>
              <a:rPr lang="ar-SA" sz="7400" b="1" dirty="0">
                <a:solidFill>
                  <a:schemeClr val="tx1"/>
                </a:solidFill>
                <a:ea typeface="Calibri"/>
              </a:rPr>
              <a:t>النوع من الفروض </a:t>
            </a:r>
            <a:r>
              <a:rPr lang="ar-SA" sz="7400" b="1" dirty="0">
                <a:solidFill>
                  <a:srgbClr val="00B050"/>
                </a:solidFill>
                <a:ea typeface="Calibri"/>
              </a:rPr>
              <a:t>يعبر عن حالة متغير معين </a:t>
            </a:r>
            <a:r>
              <a:rPr lang="ar-SA" sz="7400" b="1" dirty="0">
                <a:solidFill>
                  <a:schemeClr val="tx1"/>
                </a:solidFill>
                <a:ea typeface="Calibri"/>
              </a:rPr>
              <a:t>من حيث الوجود أو الحجم أو الشكل أو التوزيع.</a:t>
            </a:r>
            <a:endParaRPr lang="en-US" sz="7400" b="1" dirty="0">
              <a:solidFill>
                <a:schemeClr val="tx1"/>
              </a:solidFill>
              <a:ea typeface="Calibri"/>
              <a:cs typeface="Arial"/>
            </a:endParaRPr>
          </a:p>
          <a:p>
            <a:pPr algn="just">
              <a:lnSpc>
                <a:spcPct val="115000"/>
              </a:lnSpc>
              <a:spcAft>
                <a:spcPts val="1000"/>
              </a:spcAft>
            </a:pPr>
            <a:r>
              <a:rPr lang="ar-SA" sz="7400" b="1" dirty="0" smtClean="0">
                <a:solidFill>
                  <a:schemeClr val="tx1"/>
                </a:solidFill>
                <a:ea typeface="Calibri"/>
              </a:rPr>
              <a:t>•مثال </a:t>
            </a:r>
            <a:r>
              <a:rPr lang="ar-SA" sz="7400" b="1" dirty="0">
                <a:solidFill>
                  <a:schemeClr val="tx1"/>
                </a:solidFill>
                <a:ea typeface="Calibri"/>
              </a:rPr>
              <a:t>ذلك: </a:t>
            </a:r>
            <a:r>
              <a:rPr lang="ar-SA" sz="7400" b="1" dirty="0">
                <a:solidFill>
                  <a:srgbClr val="FF0000"/>
                </a:solidFill>
                <a:ea typeface="Calibri"/>
              </a:rPr>
              <a:t>يتعرض المستهلك للخداع </a:t>
            </a:r>
            <a:r>
              <a:rPr lang="ar-SA" sz="7400" b="1" dirty="0">
                <a:solidFill>
                  <a:schemeClr val="tx1"/>
                </a:solidFill>
                <a:ea typeface="Calibri"/>
              </a:rPr>
              <a:t>من خلال الإعلانات التي يتعرض لها في مختلف الوسائل الإعلانية.</a:t>
            </a:r>
            <a:endParaRPr lang="en-US" sz="7400" b="1" dirty="0">
              <a:solidFill>
                <a:schemeClr val="tx1"/>
              </a:solidFill>
              <a:ea typeface="Calibri"/>
              <a:cs typeface="Arial"/>
            </a:endParaRPr>
          </a:p>
          <a:p>
            <a:pPr algn="just">
              <a:lnSpc>
                <a:spcPct val="115000"/>
              </a:lnSpc>
              <a:spcAft>
                <a:spcPts val="1000"/>
              </a:spcAft>
            </a:pPr>
            <a:r>
              <a:rPr lang="ar-SA" sz="7400" b="1" dirty="0" smtClean="0">
                <a:solidFill>
                  <a:srgbClr val="FF0000"/>
                </a:solidFill>
                <a:ea typeface="Calibri"/>
              </a:rPr>
              <a:t>‌ب)الفروض </a:t>
            </a:r>
            <a:r>
              <a:rPr lang="ar-SA" sz="7400" b="1" dirty="0">
                <a:solidFill>
                  <a:srgbClr val="FF0000"/>
                </a:solidFill>
                <a:ea typeface="Calibri"/>
              </a:rPr>
              <a:t>التي تعبر عن علاقات:</a:t>
            </a:r>
            <a:endParaRPr lang="en-US" sz="7400" b="1" dirty="0">
              <a:solidFill>
                <a:srgbClr val="FF0000"/>
              </a:solidFill>
              <a:ea typeface="Calibri"/>
              <a:cs typeface="Arial"/>
            </a:endParaRPr>
          </a:p>
          <a:p>
            <a:pPr algn="just">
              <a:lnSpc>
                <a:spcPct val="115000"/>
              </a:lnSpc>
              <a:spcAft>
                <a:spcPts val="1000"/>
              </a:spcAft>
            </a:pPr>
            <a:r>
              <a:rPr lang="ar-SA" sz="7400" b="1" dirty="0">
                <a:solidFill>
                  <a:schemeClr val="tx1"/>
                </a:solidFill>
                <a:ea typeface="Calibri"/>
              </a:rPr>
              <a:t>وهى تعبر عن علاقة بين متغيرين أو أكثر. وهذا النوع من الفروض تنقسم الى نوعين:</a:t>
            </a:r>
            <a:endParaRPr lang="en-US" sz="7400" b="1" dirty="0">
              <a:solidFill>
                <a:schemeClr val="tx1"/>
              </a:solidFill>
              <a:ea typeface="Calibri"/>
              <a:cs typeface="Arial"/>
            </a:endParaRPr>
          </a:p>
          <a:p>
            <a:pPr marL="342900" lvl="0" indent="-342900" algn="just">
              <a:lnSpc>
                <a:spcPct val="115000"/>
              </a:lnSpc>
              <a:spcAft>
                <a:spcPts val="1000"/>
              </a:spcAft>
              <a:buFont typeface="Arial"/>
              <a:buChar char="-"/>
            </a:pPr>
            <a:r>
              <a:rPr lang="ar-SA" sz="7400" b="1" dirty="0">
                <a:solidFill>
                  <a:srgbClr val="7030A0"/>
                </a:solidFill>
                <a:ea typeface="Calibri"/>
              </a:rPr>
              <a:t>الفروض الارتباطية: </a:t>
            </a:r>
            <a:endParaRPr lang="en-US" sz="7400" b="1" dirty="0">
              <a:solidFill>
                <a:srgbClr val="7030A0"/>
              </a:solidFill>
              <a:ea typeface="Calibri"/>
              <a:cs typeface="Arial"/>
            </a:endParaRPr>
          </a:p>
          <a:p>
            <a:pPr algn="just">
              <a:lnSpc>
                <a:spcPct val="115000"/>
              </a:lnSpc>
              <a:spcAft>
                <a:spcPts val="1000"/>
              </a:spcAft>
            </a:pPr>
            <a:r>
              <a:rPr lang="ar-SA" sz="7400" b="1" dirty="0">
                <a:solidFill>
                  <a:schemeClr val="tx1"/>
                </a:solidFill>
                <a:ea typeface="Calibri"/>
              </a:rPr>
              <a:t>وهي توضح علاقة ارتباطيه بين المتغيرات دون أن تحدد علاقة سببية </a:t>
            </a:r>
            <a:r>
              <a:rPr lang="ar-SA" sz="7400" b="1" dirty="0" smtClean="0">
                <a:solidFill>
                  <a:schemeClr val="tx1"/>
                </a:solidFill>
                <a:ea typeface="Calibri"/>
              </a:rPr>
              <a:t>(اتجاه العلاقة). </a:t>
            </a:r>
            <a:r>
              <a:rPr lang="ar-SA" sz="7400" b="1" dirty="0">
                <a:solidFill>
                  <a:schemeClr val="tx1"/>
                </a:solidFill>
                <a:ea typeface="Calibri"/>
              </a:rPr>
              <a:t>ومن ثم فالباحث لا يعرف بالتحديد اتجاه تلك العلاقة.</a:t>
            </a:r>
            <a:endParaRPr lang="en-US" sz="7400" b="1" dirty="0">
              <a:solidFill>
                <a:schemeClr val="tx1"/>
              </a:solidFill>
              <a:ea typeface="Calibri"/>
              <a:cs typeface="Arial"/>
            </a:endParaRPr>
          </a:p>
          <a:p>
            <a:pPr algn="just">
              <a:lnSpc>
                <a:spcPct val="115000"/>
              </a:lnSpc>
              <a:spcAft>
                <a:spcPts val="1000"/>
              </a:spcAft>
            </a:pPr>
            <a:r>
              <a:rPr lang="ar-SA" sz="7400" b="1" dirty="0" smtClean="0">
                <a:solidFill>
                  <a:schemeClr val="tx1"/>
                </a:solidFill>
                <a:ea typeface="Calibri"/>
              </a:rPr>
              <a:t>•مثال </a:t>
            </a:r>
            <a:r>
              <a:rPr lang="ar-SA" sz="7400" b="1" dirty="0">
                <a:solidFill>
                  <a:schemeClr val="tx1"/>
                </a:solidFill>
                <a:ea typeface="Calibri"/>
              </a:rPr>
              <a:t>على ذلك: - توجد علاقه </a:t>
            </a:r>
            <a:r>
              <a:rPr lang="ar-SA" sz="7400" b="1" dirty="0" smtClean="0">
                <a:solidFill>
                  <a:schemeClr val="tx1"/>
                </a:solidFill>
                <a:ea typeface="Calibri"/>
              </a:rPr>
              <a:t>ارتباطية </a:t>
            </a:r>
            <a:r>
              <a:rPr lang="ar-SA" sz="7400" b="1" dirty="0">
                <a:solidFill>
                  <a:schemeClr val="tx1"/>
                </a:solidFill>
                <a:ea typeface="Calibri"/>
              </a:rPr>
              <a:t>بين لبس الملابس القطنية </a:t>
            </a:r>
            <a:r>
              <a:rPr lang="ar-SA" sz="7400" b="1" dirty="0" smtClean="0">
                <a:solidFill>
                  <a:schemeClr val="tx1"/>
                </a:solidFill>
                <a:ea typeface="Calibri"/>
              </a:rPr>
              <a:t>وأكل الايس كريم.</a:t>
            </a:r>
            <a:endParaRPr lang="en-US" sz="7400" b="1" dirty="0">
              <a:solidFill>
                <a:schemeClr val="tx1"/>
              </a:solidFill>
              <a:ea typeface="Calibri"/>
              <a:cs typeface="Arial"/>
            </a:endParaRPr>
          </a:p>
          <a:p>
            <a:pPr algn="r">
              <a:lnSpc>
                <a:spcPct val="115000"/>
              </a:lnSpc>
              <a:spcAft>
                <a:spcPts val="1000"/>
              </a:spcAft>
            </a:pPr>
            <a:r>
              <a:rPr lang="ar-SA" sz="2800" b="1" dirty="0">
                <a:solidFill>
                  <a:schemeClr val="tx1"/>
                </a:solidFill>
                <a:ea typeface="Calibri"/>
              </a:rPr>
              <a:t> </a:t>
            </a:r>
            <a:endParaRPr lang="en-US" sz="1800" b="1" dirty="0">
              <a:solidFill>
                <a:schemeClr val="tx1"/>
              </a:solidFill>
              <a:ea typeface="Calibri"/>
              <a:cs typeface="Arial"/>
            </a:endParaRPr>
          </a:p>
        </p:txBody>
      </p:sp>
    </p:spTree>
    <p:extLst>
      <p:ext uri="{BB962C8B-B14F-4D97-AF65-F5344CB8AC3E}">
        <p14:creationId xmlns:p14="http://schemas.microsoft.com/office/powerpoint/2010/main" val="2733736055"/>
      </p:ext>
    </p:extLst>
  </p:cSld>
  <p:clrMapOvr>
    <a:masterClrMapping/>
  </p:clrMapOvr>
  <p:transition spd="slow" advTm="301890">
    <p:cover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124743"/>
          </a:xfrm>
          <a:solidFill>
            <a:schemeClr val="accent2">
              <a:lumMod val="40000"/>
              <a:lumOff val="60000"/>
            </a:schemeClr>
          </a:solidFill>
        </p:spPr>
        <p:txBody>
          <a:bodyPr>
            <a:normAutofit/>
          </a:bodyPr>
          <a:lstStyle/>
          <a:p>
            <a:pPr lvl="0">
              <a:spcBef>
                <a:spcPts val="0"/>
              </a:spcBef>
            </a:pPr>
            <a:r>
              <a:rPr lang="ar-SA" sz="4000" b="1" dirty="0">
                <a:ea typeface="Calibri"/>
                <a:cs typeface="Arial"/>
              </a:rPr>
              <a:t>أنواع الفروض البحثية</a:t>
            </a:r>
            <a:endParaRPr lang="ar-IQ" sz="4000" b="1" kern="0" dirty="0">
              <a:solidFill>
                <a:srgbClr val="FF0000"/>
              </a:solidFill>
            </a:endParaRPr>
          </a:p>
        </p:txBody>
      </p:sp>
      <p:sp>
        <p:nvSpPr>
          <p:cNvPr id="3" name="عنوان فرعي 2"/>
          <p:cNvSpPr>
            <a:spLocks noGrp="1"/>
          </p:cNvSpPr>
          <p:nvPr>
            <p:ph type="subTitle" idx="1"/>
          </p:nvPr>
        </p:nvSpPr>
        <p:spPr>
          <a:xfrm>
            <a:off x="0" y="1124744"/>
            <a:ext cx="9144000" cy="5616624"/>
          </a:xfrm>
          <a:solidFill>
            <a:srgbClr val="FFFF00"/>
          </a:solidFill>
        </p:spPr>
        <p:txBody>
          <a:bodyPr>
            <a:normAutofit/>
          </a:bodyPr>
          <a:lstStyle/>
          <a:p>
            <a:pPr algn="r">
              <a:lnSpc>
                <a:spcPct val="115000"/>
              </a:lnSpc>
              <a:spcAft>
                <a:spcPts val="1000"/>
              </a:spcAft>
            </a:pPr>
            <a:r>
              <a:rPr lang="ar-SA" sz="2800" b="1" dirty="0">
                <a:solidFill>
                  <a:schemeClr val="tx1"/>
                </a:solidFill>
                <a:ea typeface="Calibri"/>
              </a:rPr>
              <a:t> </a:t>
            </a:r>
            <a:r>
              <a:rPr lang="ar-SA" sz="2400" b="1" dirty="0" smtClean="0">
                <a:solidFill>
                  <a:schemeClr val="tx1"/>
                </a:solidFill>
                <a:ea typeface="Calibri"/>
              </a:rPr>
              <a:t>الفروض </a:t>
            </a:r>
            <a:r>
              <a:rPr lang="ar-SA" sz="2400" b="1" dirty="0">
                <a:solidFill>
                  <a:schemeClr val="tx1"/>
                </a:solidFill>
                <a:ea typeface="Calibri"/>
              </a:rPr>
              <a:t>السببية: </a:t>
            </a:r>
            <a:r>
              <a:rPr lang="ar-SA" sz="2400" b="1" dirty="0" smtClean="0">
                <a:solidFill>
                  <a:schemeClr val="tx1"/>
                </a:solidFill>
                <a:ea typeface="Calibri"/>
                <a:cs typeface="Arial"/>
              </a:rPr>
              <a:t> </a:t>
            </a:r>
            <a:r>
              <a:rPr lang="ar-SA" sz="2400" b="1" dirty="0" smtClean="0">
                <a:solidFill>
                  <a:schemeClr val="tx1"/>
                </a:solidFill>
                <a:ea typeface="Calibri"/>
              </a:rPr>
              <a:t>وهى </a:t>
            </a:r>
            <a:r>
              <a:rPr lang="ar-SA" sz="2400" b="1" dirty="0">
                <a:solidFill>
                  <a:schemeClr val="tx1"/>
                </a:solidFill>
                <a:ea typeface="Calibri"/>
              </a:rPr>
              <a:t>توضح علاقة سببية بين متغيرين أو أكثر.</a:t>
            </a:r>
            <a:endParaRPr lang="en-US" sz="2400" b="1" dirty="0">
              <a:solidFill>
                <a:schemeClr val="tx1"/>
              </a:solidFill>
              <a:ea typeface="Calibri"/>
              <a:cs typeface="Arial"/>
            </a:endParaRPr>
          </a:p>
          <a:p>
            <a:pPr algn="just">
              <a:lnSpc>
                <a:spcPct val="115000"/>
              </a:lnSpc>
              <a:spcAft>
                <a:spcPts val="1000"/>
              </a:spcAft>
            </a:pPr>
            <a:r>
              <a:rPr lang="ar-SA" sz="2400" b="1" dirty="0">
                <a:solidFill>
                  <a:schemeClr val="tx1"/>
                </a:solidFill>
                <a:ea typeface="Calibri"/>
              </a:rPr>
              <a:t>ويسمى المتغير المسبب </a:t>
            </a:r>
            <a:r>
              <a:rPr lang="ar-SA" sz="2400" b="1" dirty="0">
                <a:solidFill>
                  <a:srgbClr val="00B0F0"/>
                </a:solidFill>
                <a:ea typeface="Calibri"/>
              </a:rPr>
              <a:t>متغيرا مستقلاً  </a:t>
            </a:r>
            <a:r>
              <a:rPr lang="ar-SA" sz="2400" b="1" dirty="0">
                <a:solidFill>
                  <a:schemeClr val="tx1"/>
                </a:solidFill>
                <a:ea typeface="Calibri"/>
              </a:rPr>
              <a:t>أما المتغير الآخر فيسمى المتغير التابع   </a:t>
            </a:r>
            <a:endParaRPr lang="en-US" sz="2400" b="1" dirty="0">
              <a:solidFill>
                <a:schemeClr val="tx1"/>
              </a:solidFill>
              <a:ea typeface="Calibri"/>
              <a:cs typeface="Arial"/>
            </a:endParaRPr>
          </a:p>
          <a:p>
            <a:pPr algn="just">
              <a:lnSpc>
                <a:spcPct val="115000"/>
              </a:lnSpc>
              <a:spcAft>
                <a:spcPts val="1000"/>
              </a:spcAft>
            </a:pPr>
            <a:r>
              <a:rPr lang="ar-SA" sz="2400" b="1" dirty="0">
                <a:solidFill>
                  <a:srgbClr val="FF0000"/>
                </a:solidFill>
                <a:ea typeface="Calibri"/>
              </a:rPr>
              <a:t>مثال ذلك: هناك علاقة طرديه بين زيادة كمية النقود ومعدل التضخم</a:t>
            </a:r>
            <a:r>
              <a:rPr lang="ar-SA" sz="2400" b="1" dirty="0" smtClean="0">
                <a:solidFill>
                  <a:srgbClr val="FF0000"/>
                </a:solidFill>
                <a:ea typeface="Calibri"/>
              </a:rPr>
              <a:t>.</a:t>
            </a:r>
          </a:p>
          <a:p>
            <a:pPr algn="just">
              <a:lnSpc>
                <a:spcPct val="115000"/>
              </a:lnSpc>
              <a:spcAft>
                <a:spcPts val="1000"/>
              </a:spcAft>
            </a:pPr>
            <a:r>
              <a:rPr lang="ar-SA" sz="2400" b="1" dirty="0">
                <a:solidFill>
                  <a:srgbClr val="7030A0"/>
                </a:solidFill>
                <a:ea typeface="Calibri"/>
              </a:rPr>
              <a:t>توجد علاقة سببية بين انتظام حضور الطالب والعلامة التي يحصل عليها الطالب </a:t>
            </a:r>
            <a:r>
              <a:rPr lang="ar-SA" sz="2400" b="1" dirty="0">
                <a:solidFill>
                  <a:schemeClr val="tx1"/>
                </a:solidFill>
                <a:ea typeface="Calibri"/>
              </a:rPr>
              <a:t>.</a:t>
            </a:r>
          </a:p>
          <a:p>
            <a:pPr algn="just">
              <a:lnSpc>
                <a:spcPct val="115000"/>
              </a:lnSpc>
              <a:spcAft>
                <a:spcPts val="1000"/>
              </a:spcAft>
            </a:pPr>
            <a:r>
              <a:rPr lang="ar-SA" sz="2400" b="1" dirty="0">
                <a:solidFill>
                  <a:schemeClr val="tx1"/>
                </a:solidFill>
                <a:ea typeface="Calibri"/>
              </a:rPr>
              <a:t>ويمكن صياغة هذا النوع من الفروض في صورة الفروض الصفرية (فرض العدم) والفرض البديل وذلك لتقليل درجة تحيز الباحث.</a:t>
            </a:r>
          </a:p>
          <a:p>
            <a:pPr algn="just">
              <a:lnSpc>
                <a:spcPct val="115000"/>
              </a:lnSpc>
              <a:spcAft>
                <a:spcPts val="1000"/>
              </a:spcAft>
            </a:pPr>
            <a:r>
              <a:rPr lang="ar-SA" sz="2400" b="1" dirty="0">
                <a:solidFill>
                  <a:schemeClr val="tx1"/>
                </a:solidFill>
                <a:ea typeface="Calibri"/>
              </a:rPr>
              <a:t>مثال ذلك: </a:t>
            </a:r>
            <a:r>
              <a:rPr lang="ar-SA" sz="2400" b="1" dirty="0">
                <a:solidFill>
                  <a:srgbClr val="FF0000"/>
                </a:solidFill>
                <a:ea typeface="Calibri"/>
              </a:rPr>
              <a:t>فرض العدم</a:t>
            </a:r>
            <a:r>
              <a:rPr lang="ar-SA" sz="2400" b="1" dirty="0">
                <a:solidFill>
                  <a:schemeClr val="tx1"/>
                </a:solidFill>
                <a:ea typeface="Calibri"/>
              </a:rPr>
              <a:t>: لا توجد علاقة ذات دلالة معنوية بين جنس العامل ومستوى إنتاجيته.</a:t>
            </a:r>
          </a:p>
          <a:p>
            <a:pPr algn="just">
              <a:lnSpc>
                <a:spcPct val="115000"/>
              </a:lnSpc>
              <a:spcAft>
                <a:spcPts val="1000"/>
              </a:spcAft>
            </a:pPr>
            <a:r>
              <a:rPr lang="ar-SA" sz="2400" b="1" dirty="0">
                <a:solidFill>
                  <a:srgbClr val="FF0000"/>
                </a:solidFill>
                <a:ea typeface="Calibri"/>
              </a:rPr>
              <a:t>الفرض البديل</a:t>
            </a:r>
            <a:r>
              <a:rPr lang="ar-SA" sz="2400" b="1" dirty="0">
                <a:solidFill>
                  <a:schemeClr val="tx1"/>
                </a:solidFill>
                <a:ea typeface="Calibri"/>
              </a:rPr>
              <a:t>: توجد علاقة ذات دلالة معنوية بين جنس العامل ومستوى إنتاجيته.</a:t>
            </a:r>
          </a:p>
          <a:p>
            <a:pPr algn="just">
              <a:lnSpc>
                <a:spcPct val="115000"/>
              </a:lnSpc>
              <a:spcAft>
                <a:spcPts val="1000"/>
              </a:spcAft>
            </a:pPr>
            <a:endParaRPr lang="en-US" sz="1800" b="1" dirty="0">
              <a:solidFill>
                <a:schemeClr val="tx1"/>
              </a:solidFill>
              <a:ea typeface="Calibri"/>
              <a:cs typeface="Arial"/>
            </a:endParaRPr>
          </a:p>
        </p:txBody>
      </p:sp>
    </p:spTree>
    <p:extLst>
      <p:ext uri="{BB962C8B-B14F-4D97-AF65-F5344CB8AC3E}">
        <p14:creationId xmlns:p14="http://schemas.microsoft.com/office/powerpoint/2010/main" val="3644137349"/>
      </p:ext>
    </p:extLst>
  </p:cSld>
  <p:clrMapOvr>
    <a:masterClrMapping/>
  </p:clrMapOvr>
  <p:transition spd="slow" advTm="301890">
    <p:cover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124743"/>
          </a:xfrm>
          <a:solidFill>
            <a:schemeClr val="accent2">
              <a:lumMod val="40000"/>
              <a:lumOff val="60000"/>
            </a:schemeClr>
          </a:solidFill>
        </p:spPr>
        <p:txBody>
          <a:bodyPr>
            <a:normAutofit/>
          </a:bodyPr>
          <a:lstStyle/>
          <a:p>
            <a:pPr lvl="0">
              <a:spcBef>
                <a:spcPts val="0"/>
              </a:spcBef>
            </a:pPr>
            <a:r>
              <a:rPr lang="ar-SA" sz="4000" b="1" dirty="0">
                <a:ea typeface="Calibri"/>
                <a:cs typeface="Arial"/>
              </a:rPr>
              <a:t>أنواع الفروض البحثية</a:t>
            </a:r>
            <a:endParaRPr lang="ar-IQ" sz="4000" b="1" kern="0" dirty="0">
              <a:solidFill>
                <a:srgbClr val="FF0000"/>
              </a:solidFill>
            </a:endParaRPr>
          </a:p>
        </p:txBody>
      </p:sp>
      <p:sp>
        <p:nvSpPr>
          <p:cNvPr id="3" name="عنوان فرعي 2"/>
          <p:cNvSpPr>
            <a:spLocks noGrp="1"/>
          </p:cNvSpPr>
          <p:nvPr>
            <p:ph type="subTitle" idx="1"/>
          </p:nvPr>
        </p:nvSpPr>
        <p:spPr>
          <a:xfrm>
            <a:off x="0" y="1124744"/>
            <a:ext cx="9144000" cy="5616624"/>
          </a:xfrm>
          <a:solidFill>
            <a:srgbClr val="FFFF00"/>
          </a:solidFill>
        </p:spPr>
        <p:txBody>
          <a:bodyPr>
            <a:normAutofit/>
          </a:bodyPr>
          <a:lstStyle/>
          <a:p>
            <a:pPr marL="228600" lvl="0" indent="-228600" algn="just">
              <a:lnSpc>
                <a:spcPct val="90000"/>
              </a:lnSpc>
              <a:spcBef>
                <a:spcPts val="1000"/>
              </a:spcBef>
              <a:buFont typeface="Arial" panose="020B0604020202020204" pitchFamily="34" charset="0"/>
              <a:buChar char="•"/>
            </a:pPr>
            <a:r>
              <a:rPr lang="ar-IQ" sz="2600" dirty="0">
                <a:solidFill>
                  <a:prstClr val="black"/>
                </a:solidFill>
              </a:rPr>
              <a:t>فعندما يتم صياغة المشكلة على شكل أسئلة، فأن حل المشكلة يكمن في الإجابة عن هذه الأسئلة، فهدف البحث هو الإجابة عن الأسئلة التي حددها في المشكلة، وهنا يلجأ الباحث إلى تقدير أو استنتاج أو التنبؤ بالإجابة عن هذه الأسئلة مقدماً، </a:t>
            </a:r>
            <a:r>
              <a:rPr lang="ar-IQ" sz="2600" u="heavy" dirty="0">
                <a:solidFill>
                  <a:prstClr val="black"/>
                </a:solidFill>
                <a:uFill>
                  <a:solidFill>
                    <a:srgbClr val="FFFF00"/>
                  </a:solidFill>
                </a:uFill>
              </a:rPr>
              <a:t>أي يضع إجابات أولية أو مبدئية، فقد تكون في النهاية صحيحة أو غير صحيحة، فهي إجابات محتملة، وهذه الإجابات المحتملة تدعى </a:t>
            </a:r>
            <a:r>
              <a:rPr lang="ar-IQ" sz="2600" u="heavy" dirty="0">
                <a:solidFill>
                  <a:srgbClr val="FF0000"/>
                </a:solidFill>
                <a:uFill>
                  <a:solidFill>
                    <a:srgbClr val="FFFF00"/>
                  </a:solidFill>
                </a:uFill>
              </a:rPr>
              <a:t>(الفروض). </a:t>
            </a:r>
          </a:p>
          <a:p>
            <a:pPr lvl="0" algn="r">
              <a:lnSpc>
                <a:spcPct val="90000"/>
              </a:lnSpc>
              <a:spcBef>
                <a:spcPts val="1000"/>
              </a:spcBef>
            </a:pPr>
            <a:r>
              <a:rPr lang="ar-IQ" sz="2600" b="1" dirty="0">
                <a:ln w="0"/>
                <a:solidFill>
                  <a:srgbClr val="7030A0"/>
                </a:solidFill>
                <a:effectLst>
                  <a:outerShdw blurRad="38100" dist="25400" dir="5400000" algn="ctr" rotWithShape="0">
                    <a:srgbClr val="6E747A">
                      <a:alpha val="43000"/>
                    </a:srgbClr>
                  </a:outerShdw>
                </a:effectLst>
              </a:rPr>
              <a:t>      صياغة ووضع الفروض باستعمال طريقتين وهما: </a:t>
            </a:r>
            <a:endParaRPr lang="en-GB" sz="2600" b="1" dirty="0">
              <a:ln w="0"/>
              <a:solidFill>
                <a:srgbClr val="7030A0"/>
              </a:solidFill>
              <a:effectLst>
                <a:outerShdw blurRad="38100" dist="25400" dir="5400000" algn="ctr" rotWithShape="0">
                  <a:srgbClr val="6E747A">
                    <a:alpha val="43000"/>
                  </a:srgbClr>
                </a:outerShdw>
              </a:effectLst>
            </a:endParaRPr>
          </a:p>
          <a:p>
            <a:pPr lvl="0" algn="r">
              <a:lnSpc>
                <a:spcPct val="90000"/>
              </a:lnSpc>
              <a:spcBef>
                <a:spcPts val="1000"/>
              </a:spcBef>
            </a:pPr>
            <a:r>
              <a:rPr lang="ar-IQ" sz="2600" dirty="0">
                <a:solidFill>
                  <a:srgbClr val="FF0000"/>
                </a:solidFill>
              </a:rPr>
              <a:t>1- فرض القبول البديلة </a:t>
            </a:r>
            <a:r>
              <a:rPr lang="en-US" sz="2600" dirty="0">
                <a:solidFill>
                  <a:srgbClr val="FF0000"/>
                </a:solidFill>
              </a:rPr>
              <a:t>(Ha)</a:t>
            </a:r>
            <a:r>
              <a:rPr lang="ar-IQ" sz="2600" dirty="0">
                <a:solidFill>
                  <a:srgbClr val="FF0000"/>
                </a:solidFill>
              </a:rPr>
              <a:t> : </a:t>
            </a:r>
            <a:r>
              <a:rPr lang="ar-IQ" sz="2600" dirty="0">
                <a:solidFill>
                  <a:prstClr val="black"/>
                </a:solidFill>
              </a:rPr>
              <a:t>وهو الفرض الذي يوضح وجود علاقة بين المتغيرين ويسمى أيضاً بالفرض المباشر، وقد يرغب الباحث بأن يضع فرضه بوجود علاقة بينهما. </a:t>
            </a:r>
            <a:endParaRPr lang="en-GB" sz="2600" dirty="0">
              <a:solidFill>
                <a:prstClr val="black"/>
              </a:solidFill>
            </a:endParaRPr>
          </a:p>
          <a:p>
            <a:pPr lvl="0" algn="r">
              <a:lnSpc>
                <a:spcPct val="90000"/>
              </a:lnSpc>
              <a:spcBef>
                <a:spcPts val="1000"/>
              </a:spcBef>
            </a:pPr>
            <a:r>
              <a:rPr lang="ar-IQ" sz="2600" dirty="0">
                <a:solidFill>
                  <a:srgbClr val="FF0000"/>
                </a:solidFill>
              </a:rPr>
              <a:t>2- فرض العدم </a:t>
            </a:r>
            <a:r>
              <a:rPr lang="en-US" sz="2600" dirty="0">
                <a:solidFill>
                  <a:srgbClr val="FF0000"/>
                </a:solidFill>
              </a:rPr>
              <a:t>(Ho)</a:t>
            </a:r>
            <a:r>
              <a:rPr lang="ar-IQ" sz="2600" dirty="0">
                <a:solidFill>
                  <a:srgbClr val="FF0000"/>
                </a:solidFill>
              </a:rPr>
              <a:t>: </a:t>
            </a:r>
            <a:r>
              <a:rPr lang="ar-IQ" sz="2600" dirty="0">
                <a:solidFill>
                  <a:prstClr val="black"/>
                </a:solidFill>
              </a:rPr>
              <a:t>وهو الفرض الذي يوضح عدم وجود علاقة بين المتغيرين ويسمى أيضاً </a:t>
            </a:r>
            <a:r>
              <a:rPr lang="ar-IQ" sz="2600" dirty="0" smtClean="0">
                <a:solidFill>
                  <a:prstClr val="black"/>
                </a:solidFill>
              </a:rPr>
              <a:t>بال</a:t>
            </a:r>
            <a:r>
              <a:rPr lang="ar-SA" sz="2600" dirty="0" smtClean="0">
                <a:solidFill>
                  <a:prstClr val="black"/>
                </a:solidFill>
              </a:rPr>
              <a:t>ف</a:t>
            </a:r>
            <a:r>
              <a:rPr lang="ar-IQ" sz="2600" dirty="0" smtClean="0">
                <a:solidFill>
                  <a:prstClr val="black"/>
                </a:solidFill>
              </a:rPr>
              <a:t>رض </a:t>
            </a:r>
            <a:r>
              <a:rPr lang="ar-IQ" sz="2600" dirty="0">
                <a:solidFill>
                  <a:prstClr val="black"/>
                </a:solidFill>
              </a:rPr>
              <a:t>الصفري، أي أن الباحث ينفي مبدئياً وجود علاقة بين المتغيرين . </a:t>
            </a:r>
            <a:endParaRPr lang="en-GB" sz="2600" dirty="0">
              <a:solidFill>
                <a:prstClr val="black"/>
              </a:solidFill>
            </a:endParaRPr>
          </a:p>
          <a:p>
            <a:pPr lvl="0" algn="r">
              <a:lnSpc>
                <a:spcPct val="90000"/>
              </a:lnSpc>
              <a:spcBef>
                <a:spcPts val="1000"/>
              </a:spcBef>
            </a:pPr>
            <a:r>
              <a:rPr lang="ar-IQ" sz="2600" dirty="0">
                <a:solidFill>
                  <a:prstClr val="black"/>
                </a:solidFill>
              </a:rPr>
              <a:t>وينبغي على الباحث اختيار احد الفرضين ( فرض القبول البديلة </a:t>
            </a:r>
            <a:r>
              <a:rPr lang="ar-IQ" sz="2600" dirty="0">
                <a:solidFill>
                  <a:srgbClr val="FF0000"/>
                </a:solidFill>
              </a:rPr>
              <a:t>أو </a:t>
            </a:r>
            <a:r>
              <a:rPr lang="ar-IQ" sz="2600" dirty="0">
                <a:solidFill>
                  <a:prstClr val="black"/>
                </a:solidFill>
              </a:rPr>
              <a:t>فرض العدم)</a:t>
            </a:r>
            <a:endParaRPr lang="en-GB" sz="2600" dirty="0">
              <a:solidFill>
                <a:prstClr val="black"/>
              </a:solidFill>
            </a:endParaRPr>
          </a:p>
          <a:p>
            <a:pPr algn="just">
              <a:lnSpc>
                <a:spcPct val="115000"/>
              </a:lnSpc>
              <a:spcAft>
                <a:spcPts val="1000"/>
              </a:spcAft>
            </a:pPr>
            <a:endParaRPr lang="en-US" sz="1800" b="1" dirty="0">
              <a:solidFill>
                <a:schemeClr val="tx1"/>
              </a:solidFill>
              <a:ea typeface="Calibri"/>
              <a:cs typeface="Arial"/>
            </a:endParaRPr>
          </a:p>
        </p:txBody>
      </p:sp>
    </p:spTree>
    <p:extLst>
      <p:ext uri="{BB962C8B-B14F-4D97-AF65-F5344CB8AC3E}">
        <p14:creationId xmlns:p14="http://schemas.microsoft.com/office/powerpoint/2010/main" val="4254334467"/>
      </p:ext>
    </p:extLst>
  </p:cSld>
  <p:clrMapOvr>
    <a:masterClrMapping/>
  </p:clrMapOvr>
  <p:transition spd="slow" advTm="301890">
    <p:cover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124743"/>
          </a:xfrm>
          <a:solidFill>
            <a:schemeClr val="accent2">
              <a:lumMod val="40000"/>
              <a:lumOff val="60000"/>
            </a:schemeClr>
          </a:solidFill>
        </p:spPr>
        <p:txBody>
          <a:bodyPr>
            <a:normAutofit/>
          </a:bodyPr>
          <a:lstStyle/>
          <a:p>
            <a:pPr lvl="0">
              <a:spcBef>
                <a:spcPts val="0"/>
              </a:spcBef>
            </a:pPr>
            <a:r>
              <a:rPr lang="ar-SA" sz="4000" b="1" dirty="0" smtClean="0">
                <a:ea typeface="Calibri"/>
                <a:cs typeface="Arial"/>
              </a:rPr>
              <a:t>عنوان البحث</a:t>
            </a:r>
            <a:endParaRPr lang="ar-IQ" sz="4000" b="1" kern="0" dirty="0">
              <a:solidFill>
                <a:srgbClr val="FF0000"/>
              </a:solidFill>
            </a:endParaRPr>
          </a:p>
        </p:txBody>
      </p:sp>
      <p:sp>
        <p:nvSpPr>
          <p:cNvPr id="3" name="عنوان فرعي 2"/>
          <p:cNvSpPr>
            <a:spLocks noGrp="1"/>
          </p:cNvSpPr>
          <p:nvPr>
            <p:ph type="subTitle" idx="1"/>
          </p:nvPr>
        </p:nvSpPr>
        <p:spPr>
          <a:xfrm>
            <a:off x="0" y="1124744"/>
            <a:ext cx="9144000" cy="5616624"/>
          </a:xfrm>
          <a:solidFill>
            <a:srgbClr val="FFFF00"/>
          </a:solidFill>
        </p:spPr>
        <p:txBody>
          <a:bodyPr>
            <a:normAutofit/>
          </a:bodyPr>
          <a:lstStyle/>
          <a:p>
            <a:pPr lvl="0" algn="just">
              <a:lnSpc>
                <a:spcPct val="90000"/>
              </a:lnSpc>
              <a:spcBef>
                <a:spcPts val="1000"/>
              </a:spcBef>
            </a:pPr>
            <a:r>
              <a:rPr lang="ar-IQ" dirty="0" smtClean="0">
                <a:solidFill>
                  <a:prstClr val="black"/>
                </a:solidFill>
                <a:latin typeface="Calibri Light" panose="020F0302020204030204"/>
                <a:ea typeface="+mj-ea"/>
                <a:cs typeface="Times New Roman"/>
              </a:rPr>
              <a:t> </a:t>
            </a:r>
            <a:r>
              <a:rPr lang="ar-SA" dirty="0" smtClean="0">
                <a:solidFill>
                  <a:prstClr val="black"/>
                </a:solidFill>
                <a:latin typeface="Calibri Light" panose="020F0302020204030204"/>
                <a:ea typeface="+mj-ea"/>
                <a:cs typeface="Times New Roman"/>
              </a:rPr>
              <a:t>استهداف </a:t>
            </a:r>
            <a:r>
              <a:rPr lang="ar-IQ" u="sng" dirty="0" smtClean="0">
                <a:solidFill>
                  <a:srgbClr val="FF0000"/>
                </a:solidFill>
                <a:latin typeface="Calibri Light" panose="020F0302020204030204"/>
                <a:ea typeface="+mj-ea"/>
                <a:cs typeface="Times New Roman"/>
              </a:rPr>
              <a:t>سعر </a:t>
            </a:r>
            <a:r>
              <a:rPr lang="ar-IQ" u="sng" dirty="0">
                <a:solidFill>
                  <a:srgbClr val="FF0000"/>
                </a:solidFill>
                <a:latin typeface="Calibri Light" panose="020F0302020204030204"/>
                <a:ea typeface="+mj-ea"/>
                <a:cs typeface="Times New Roman"/>
              </a:rPr>
              <a:t>الفائدة </a:t>
            </a:r>
            <a:r>
              <a:rPr lang="ar-IQ" dirty="0">
                <a:solidFill>
                  <a:prstClr val="black"/>
                </a:solidFill>
                <a:latin typeface="Calibri Light" panose="020F0302020204030204"/>
                <a:ea typeface="+mj-ea"/>
                <a:cs typeface="Times New Roman"/>
              </a:rPr>
              <a:t>واثره </a:t>
            </a:r>
            <a:r>
              <a:rPr lang="ar-IQ" dirty="0">
                <a:solidFill>
                  <a:srgbClr val="0070C0"/>
                </a:solidFill>
                <a:latin typeface="Calibri Light" panose="020F0302020204030204"/>
                <a:ea typeface="+mj-ea"/>
                <a:cs typeface="Times New Roman"/>
              </a:rPr>
              <a:t>في </a:t>
            </a:r>
            <a:r>
              <a:rPr lang="ar-IQ" u="sng" dirty="0">
                <a:solidFill>
                  <a:srgbClr val="0070C0"/>
                </a:solidFill>
                <a:latin typeface="Calibri Light" panose="020F0302020204030204"/>
                <a:ea typeface="+mj-ea"/>
                <a:cs typeface="Times New Roman"/>
              </a:rPr>
              <a:t>الاستقرار النقدي </a:t>
            </a:r>
            <a:r>
              <a:rPr lang="ar-IQ" dirty="0">
                <a:solidFill>
                  <a:prstClr val="black"/>
                </a:solidFill>
                <a:latin typeface="Calibri Light" panose="020F0302020204030204"/>
                <a:ea typeface="+mj-ea"/>
                <a:cs typeface="Times New Roman"/>
              </a:rPr>
              <a:t>بالعراق للمده </a:t>
            </a:r>
            <a:r>
              <a:rPr lang="ar-IQ" sz="3600" dirty="0">
                <a:solidFill>
                  <a:prstClr val="black"/>
                </a:solidFill>
                <a:latin typeface="Calibri Light" panose="020F0302020204030204"/>
                <a:ea typeface="+mj-ea"/>
                <a:cs typeface="Times New Roman"/>
              </a:rPr>
              <a:t>1990 -</a:t>
            </a:r>
            <a:r>
              <a:rPr lang="ar-IQ" sz="3600" dirty="0" smtClean="0">
                <a:solidFill>
                  <a:prstClr val="black"/>
                </a:solidFill>
                <a:latin typeface="Calibri Light" panose="020F0302020204030204"/>
                <a:ea typeface="+mj-ea"/>
                <a:cs typeface="Times New Roman"/>
              </a:rPr>
              <a:t>20</a:t>
            </a:r>
            <a:r>
              <a:rPr lang="ar-SA" sz="3600" dirty="0" smtClean="0">
                <a:solidFill>
                  <a:prstClr val="black"/>
                </a:solidFill>
                <a:latin typeface="Calibri Light" panose="020F0302020204030204"/>
                <a:ea typeface="+mj-ea"/>
                <a:cs typeface="Times New Roman"/>
              </a:rPr>
              <a:t>22</a:t>
            </a:r>
            <a:endParaRPr lang="en-US" sz="1800" b="1" dirty="0">
              <a:solidFill>
                <a:schemeClr val="tx1"/>
              </a:solidFill>
              <a:ea typeface="Calibri"/>
              <a:cs typeface="Arial"/>
            </a:endParaRPr>
          </a:p>
        </p:txBody>
      </p:sp>
      <p:pic>
        <p:nvPicPr>
          <p:cNvPr id="4" name="Content Placeholder 7">
            <a:extLst>
              <a:ext uri="{FF2B5EF4-FFF2-40B4-BE49-F238E27FC236}">
                <a16:creationId xmlns:a16="http://schemas.microsoft.com/office/drawing/2014/main" xmlns="" id="{4F41F21E-232A-4676-86EE-F8C4D3A29EA9}"/>
              </a:ext>
            </a:extLst>
          </p:cNvPr>
          <p:cNvPicPr>
            <a:picLocks noChangeAspect="1"/>
          </p:cNvPicPr>
          <p:nvPr/>
        </p:nvPicPr>
        <p:blipFill>
          <a:blip r:embed="rId2"/>
          <a:stretch>
            <a:fillRect/>
          </a:stretch>
        </p:blipFill>
        <p:spPr>
          <a:xfrm>
            <a:off x="-36512" y="1952026"/>
            <a:ext cx="9433048" cy="4733757"/>
          </a:xfrm>
          <a:prstGeom prst="rect">
            <a:avLst/>
          </a:prstGeom>
        </p:spPr>
      </p:pic>
    </p:spTree>
    <p:extLst>
      <p:ext uri="{BB962C8B-B14F-4D97-AF65-F5344CB8AC3E}">
        <p14:creationId xmlns:p14="http://schemas.microsoft.com/office/powerpoint/2010/main" val="456700497"/>
      </p:ext>
    </p:extLst>
  </p:cSld>
  <p:clrMapOvr>
    <a:masterClrMapping/>
  </p:clrMapOvr>
  <p:transition spd="slow" advTm="301890">
    <p:cover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5496" y="0"/>
            <a:ext cx="9144000" cy="1556791"/>
          </a:xfrm>
          <a:solidFill>
            <a:schemeClr val="accent2">
              <a:lumMod val="40000"/>
              <a:lumOff val="60000"/>
            </a:schemeClr>
          </a:solidFill>
        </p:spPr>
        <p:txBody>
          <a:bodyPr>
            <a:normAutofit/>
          </a:bodyPr>
          <a:lstStyle/>
          <a:p>
            <a:pPr lvl="0">
              <a:spcBef>
                <a:spcPts val="0"/>
              </a:spcBef>
            </a:pPr>
            <a:r>
              <a:rPr lang="ar-SA" sz="4000" b="1" dirty="0">
                <a:ea typeface="Calibri"/>
                <a:cs typeface="Arial"/>
              </a:rPr>
              <a:t>ملاحظات عامة عن صياغة الفرضيات:</a:t>
            </a:r>
            <a:endParaRPr lang="ar-IQ" sz="4000" b="1" kern="0" dirty="0">
              <a:solidFill>
                <a:srgbClr val="FF0000"/>
              </a:solidFill>
            </a:endParaRPr>
          </a:p>
        </p:txBody>
      </p:sp>
      <p:sp>
        <p:nvSpPr>
          <p:cNvPr id="3" name="عنوان فرعي 2"/>
          <p:cNvSpPr>
            <a:spLocks noGrp="1"/>
          </p:cNvSpPr>
          <p:nvPr>
            <p:ph type="subTitle" idx="1"/>
          </p:nvPr>
        </p:nvSpPr>
        <p:spPr>
          <a:xfrm>
            <a:off x="0" y="1556792"/>
            <a:ext cx="9144000" cy="5184576"/>
          </a:xfrm>
          <a:solidFill>
            <a:srgbClr val="FFFF00"/>
          </a:solidFill>
        </p:spPr>
        <p:txBody>
          <a:bodyPr>
            <a:noAutofit/>
          </a:bodyPr>
          <a:lstStyle/>
          <a:p>
            <a:pPr algn="just">
              <a:lnSpc>
                <a:spcPct val="115000"/>
              </a:lnSpc>
              <a:spcAft>
                <a:spcPts val="1000"/>
              </a:spcAft>
            </a:pPr>
            <a:r>
              <a:rPr lang="ar-SA" sz="2800" dirty="0" smtClean="0">
                <a:solidFill>
                  <a:schemeClr val="tx1"/>
                </a:solidFill>
                <a:ea typeface="Calibri"/>
              </a:rPr>
              <a:t>1)من </a:t>
            </a:r>
            <a:r>
              <a:rPr lang="ar-SA" sz="2800" dirty="0">
                <a:solidFill>
                  <a:schemeClr val="tx1"/>
                </a:solidFill>
                <a:ea typeface="Calibri"/>
              </a:rPr>
              <a:t>الممكن أن تكون فروض </a:t>
            </a:r>
            <a:r>
              <a:rPr lang="ar-SA" sz="2800" b="1" dirty="0">
                <a:solidFill>
                  <a:srgbClr val="FF0000"/>
                </a:solidFill>
                <a:ea typeface="Calibri"/>
              </a:rPr>
              <a:t>الدراسة فرضية واحدة أو عدة فرضيات </a:t>
            </a:r>
            <a:r>
              <a:rPr lang="ar-SA" sz="2800" dirty="0">
                <a:solidFill>
                  <a:schemeClr val="tx1"/>
                </a:solidFill>
                <a:ea typeface="Calibri"/>
              </a:rPr>
              <a:t>موزعه على جوانب البحث المختلفة.</a:t>
            </a:r>
            <a:endParaRPr lang="en-US" sz="1800" dirty="0">
              <a:solidFill>
                <a:schemeClr val="tx1"/>
              </a:solidFill>
              <a:ea typeface="Calibri"/>
              <a:cs typeface="Arial"/>
            </a:endParaRPr>
          </a:p>
          <a:p>
            <a:pPr algn="just">
              <a:lnSpc>
                <a:spcPct val="115000"/>
              </a:lnSpc>
              <a:spcAft>
                <a:spcPts val="1000"/>
              </a:spcAft>
            </a:pPr>
            <a:r>
              <a:rPr lang="ar-SA" sz="2800" dirty="0" smtClean="0">
                <a:solidFill>
                  <a:schemeClr val="tx1"/>
                </a:solidFill>
                <a:ea typeface="Calibri"/>
              </a:rPr>
              <a:t>2)يمكن </a:t>
            </a:r>
            <a:r>
              <a:rPr lang="ar-SA" sz="2800" dirty="0">
                <a:solidFill>
                  <a:schemeClr val="tx1"/>
                </a:solidFill>
                <a:ea typeface="Calibri"/>
              </a:rPr>
              <a:t>أن تصاغ الفرضية </a:t>
            </a:r>
            <a:r>
              <a:rPr lang="ar-SA" sz="2800" b="1" dirty="0">
                <a:solidFill>
                  <a:srgbClr val="FF0000"/>
                </a:solidFill>
                <a:ea typeface="Calibri"/>
              </a:rPr>
              <a:t>بالإثبات</a:t>
            </a:r>
            <a:r>
              <a:rPr lang="ar-SA" sz="2800" dirty="0">
                <a:solidFill>
                  <a:schemeClr val="tx1"/>
                </a:solidFill>
                <a:ea typeface="Calibri"/>
              </a:rPr>
              <a:t> مثال </a:t>
            </a:r>
            <a:r>
              <a:rPr lang="ar-SA" sz="2800" dirty="0" smtClean="0">
                <a:solidFill>
                  <a:schemeClr val="tx1"/>
                </a:solidFill>
                <a:ea typeface="Calibri"/>
              </a:rPr>
              <a:t>(توجد </a:t>
            </a:r>
            <a:r>
              <a:rPr lang="ar-SA" sz="2800" dirty="0">
                <a:solidFill>
                  <a:schemeClr val="tx1"/>
                </a:solidFill>
                <a:ea typeface="Calibri"/>
              </a:rPr>
              <a:t>علاقة قوية بين مستوى التحصيل العلمي </a:t>
            </a:r>
            <a:r>
              <a:rPr lang="ar-SA" sz="2800" dirty="0" smtClean="0">
                <a:solidFill>
                  <a:schemeClr val="tx1"/>
                </a:solidFill>
                <a:ea typeface="Calibri"/>
              </a:rPr>
              <a:t>والغذاء الصحي للإنسان) </a:t>
            </a:r>
            <a:r>
              <a:rPr lang="ar-SA" sz="2800" dirty="0">
                <a:solidFill>
                  <a:schemeClr val="tx1"/>
                </a:solidFill>
                <a:ea typeface="Calibri"/>
              </a:rPr>
              <a:t>,(أو أن تصاغ </a:t>
            </a:r>
            <a:r>
              <a:rPr lang="ar-SA" sz="2800" b="1" dirty="0">
                <a:solidFill>
                  <a:srgbClr val="FF0000"/>
                </a:solidFill>
                <a:ea typeface="Calibri"/>
              </a:rPr>
              <a:t>بالنفي</a:t>
            </a:r>
            <a:r>
              <a:rPr lang="ar-SA" sz="2800" dirty="0">
                <a:solidFill>
                  <a:schemeClr val="tx1"/>
                </a:solidFill>
                <a:ea typeface="Calibri"/>
              </a:rPr>
              <a:t> مثال )لا توجد علاقة قوية بين المستوى الاقتصادي للفرد وبين سلوكه الوظيفي.</a:t>
            </a:r>
            <a:endParaRPr lang="en-US" sz="1800" dirty="0">
              <a:solidFill>
                <a:schemeClr val="tx1"/>
              </a:solidFill>
              <a:ea typeface="Calibri"/>
              <a:cs typeface="Arial"/>
            </a:endParaRPr>
          </a:p>
          <a:p>
            <a:pPr algn="just">
              <a:lnSpc>
                <a:spcPct val="115000"/>
              </a:lnSpc>
              <a:spcAft>
                <a:spcPts val="1000"/>
              </a:spcAft>
            </a:pPr>
            <a:r>
              <a:rPr lang="ar-SA" sz="2800" dirty="0" smtClean="0">
                <a:solidFill>
                  <a:schemeClr val="tx1"/>
                </a:solidFill>
                <a:ea typeface="Calibri"/>
              </a:rPr>
              <a:t>3)من </a:t>
            </a:r>
            <a:r>
              <a:rPr lang="ar-SA" sz="2800" dirty="0">
                <a:solidFill>
                  <a:schemeClr val="tx1"/>
                </a:solidFill>
                <a:ea typeface="Calibri"/>
              </a:rPr>
              <a:t>المستحسن أن لا تكون الفرضية طويلة، أو معقدة يصعب فهمها والتعرف على متغيراتها.</a:t>
            </a:r>
            <a:endParaRPr lang="en-US" sz="1800" dirty="0">
              <a:solidFill>
                <a:schemeClr val="tx1"/>
              </a:solidFill>
              <a:ea typeface="Calibri"/>
              <a:cs typeface="Arial"/>
            </a:endParaRPr>
          </a:p>
          <a:p>
            <a:pPr algn="just">
              <a:lnSpc>
                <a:spcPct val="115000"/>
              </a:lnSpc>
              <a:spcAft>
                <a:spcPts val="1000"/>
              </a:spcAft>
            </a:pPr>
            <a:r>
              <a:rPr lang="ar-SA" sz="2800" dirty="0" smtClean="0">
                <a:solidFill>
                  <a:schemeClr val="tx1"/>
                </a:solidFill>
                <a:ea typeface="Calibri"/>
              </a:rPr>
              <a:t>4)عند </a:t>
            </a:r>
            <a:r>
              <a:rPr lang="ar-SA" sz="2800" dirty="0">
                <a:solidFill>
                  <a:schemeClr val="tx1"/>
                </a:solidFill>
                <a:ea typeface="Calibri"/>
              </a:rPr>
              <a:t>وضع صياغة للعلاقة بين المتغيرات وبعضها البعض يكون من الواجب التحقق منها وتأكيدها.</a:t>
            </a:r>
            <a:endParaRPr lang="en-US" sz="1800" dirty="0">
              <a:solidFill>
                <a:schemeClr val="tx1"/>
              </a:solidFill>
              <a:ea typeface="Calibri"/>
              <a:cs typeface="Arial"/>
            </a:endParaRPr>
          </a:p>
          <a:p>
            <a:pPr algn="just">
              <a:lnSpc>
                <a:spcPct val="115000"/>
              </a:lnSpc>
              <a:spcAft>
                <a:spcPts val="1000"/>
              </a:spcAft>
            </a:pPr>
            <a:endParaRPr lang="en-US" sz="1400" dirty="0">
              <a:solidFill>
                <a:schemeClr val="tx1"/>
              </a:solidFill>
              <a:ea typeface="Calibri"/>
              <a:cs typeface="Arial"/>
            </a:endParaRPr>
          </a:p>
        </p:txBody>
      </p:sp>
    </p:spTree>
    <p:extLst>
      <p:ext uri="{BB962C8B-B14F-4D97-AF65-F5344CB8AC3E}">
        <p14:creationId xmlns:p14="http://schemas.microsoft.com/office/powerpoint/2010/main" val="1801895410"/>
      </p:ext>
    </p:extLst>
  </p:cSld>
  <p:clrMapOvr>
    <a:masterClrMapping/>
  </p:clrMapOvr>
  <mc:AlternateContent xmlns:mc="http://schemas.openxmlformats.org/markup-compatibility/2006" xmlns:p14="http://schemas.microsoft.com/office/powerpoint/2010/main">
    <mc:Choice Requires="p14">
      <p:transition spd="slow" p14:dur="1100" advTm="301890">
        <p14:switch dir="l"/>
      </p:transition>
    </mc:Choice>
    <mc:Fallback xmlns="">
      <p:transition spd="slow" advTm="30189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838711399"/>
              </p:ext>
            </p:extLst>
          </p:nvPr>
        </p:nvGraphicFramePr>
        <p:xfrm>
          <a:off x="107504" y="260648"/>
          <a:ext cx="8928992" cy="13681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فرعي 2"/>
          <p:cNvSpPr>
            <a:spLocks noGrp="1"/>
          </p:cNvSpPr>
          <p:nvPr>
            <p:ph type="subTitle" idx="1"/>
          </p:nvPr>
        </p:nvSpPr>
        <p:spPr>
          <a:xfrm>
            <a:off x="122830" y="1628800"/>
            <a:ext cx="8841658" cy="5040560"/>
          </a:xfrm>
          <a:solidFill>
            <a:srgbClr val="FFFF00"/>
          </a:solidFill>
        </p:spPr>
        <p:txBody>
          <a:bodyPr>
            <a:normAutofit/>
          </a:bodyPr>
          <a:lstStyle/>
          <a:p>
            <a:pPr algn="r">
              <a:lnSpc>
                <a:spcPct val="115000"/>
              </a:lnSpc>
              <a:spcAft>
                <a:spcPts val="1000"/>
              </a:spcAft>
            </a:pPr>
            <a:endParaRPr lang="ar-SA" sz="4000" b="1" dirty="0" smtClean="0">
              <a:ea typeface="Calibri"/>
            </a:endParaRPr>
          </a:p>
          <a:p>
            <a:pPr algn="r">
              <a:lnSpc>
                <a:spcPct val="115000"/>
              </a:lnSpc>
              <a:spcAft>
                <a:spcPts val="1000"/>
              </a:spcAft>
            </a:pPr>
            <a:r>
              <a:rPr lang="ar-SA" sz="4000" b="1" dirty="0" smtClean="0">
                <a:solidFill>
                  <a:schemeClr val="tx1"/>
                </a:solidFill>
                <a:ea typeface="Calibri"/>
              </a:rPr>
              <a:t>أولاً</a:t>
            </a:r>
            <a:r>
              <a:rPr lang="ar-SA" sz="4000" b="1" dirty="0">
                <a:solidFill>
                  <a:schemeClr val="tx1"/>
                </a:solidFill>
                <a:ea typeface="Calibri"/>
              </a:rPr>
              <a:t>: اختيار النقطة البحثية وتحديد مشكلة البحث</a:t>
            </a:r>
            <a:r>
              <a:rPr lang="ar-SA" sz="4000" b="1" dirty="0" smtClean="0">
                <a:solidFill>
                  <a:schemeClr val="tx1"/>
                </a:solidFill>
                <a:ea typeface="Calibri"/>
              </a:rPr>
              <a:t>:</a:t>
            </a:r>
            <a:endParaRPr lang="ar-SA" sz="4000" kern="0" dirty="0">
              <a:solidFill>
                <a:schemeClr val="tx1"/>
              </a:solidFill>
              <a:ea typeface="Calibri"/>
            </a:endParaRPr>
          </a:p>
          <a:p>
            <a:pPr algn="r">
              <a:lnSpc>
                <a:spcPct val="115000"/>
              </a:lnSpc>
              <a:spcAft>
                <a:spcPts val="1000"/>
              </a:spcAft>
            </a:pPr>
            <a:r>
              <a:rPr lang="ar-SA" sz="4000" b="1" dirty="0">
                <a:solidFill>
                  <a:schemeClr val="tx1"/>
                </a:solidFill>
                <a:ea typeface="Calibri"/>
              </a:rPr>
              <a:t>ثانياً: الدراسة الاستطلاعية والدراسات السابقة</a:t>
            </a:r>
            <a:r>
              <a:rPr lang="ar-SA" sz="4000" b="1" dirty="0" smtClean="0">
                <a:solidFill>
                  <a:schemeClr val="tx1"/>
                </a:solidFill>
                <a:ea typeface="Calibri"/>
              </a:rPr>
              <a:t>:</a:t>
            </a:r>
            <a:endParaRPr lang="ar-SA" sz="4000" b="1" kern="0" dirty="0">
              <a:solidFill>
                <a:schemeClr val="tx1"/>
              </a:solidFill>
              <a:ea typeface="Calibri"/>
            </a:endParaRPr>
          </a:p>
          <a:p>
            <a:pPr algn="r">
              <a:lnSpc>
                <a:spcPct val="115000"/>
              </a:lnSpc>
              <a:spcAft>
                <a:spcPts val="1000"/>
              </a:spcAft>
            </a:pPr>
            <a:r>
              <a:rPr lang="ar-SA" sz="4000" b="1" dirty="0">
                <a:solidFill>
                  <a:schemeClr val="tx1"/>
                </a:solidFill>
                <a:ea typeface="Calibri"/>
              </a:rPr>
              <a:t>ثالثاً: صياغة الفروض البحثية:</a:t>
            </a:r>
            <a:endParaRPr lang="en-US" sz="4000" dirty="0">
              <a:solidFill>
                <a:schemeClr val="tx1"/>
              </a:solidFill>
              <a:ea typeface="Calibri"/>
              <a:cs typeface="Arial"/>
            </a:endParaRPr>
          </a:p>
        </p:txBody>
      </p:sp>
    </p:spTree>
    <p:extLst>
      <p:ext uri="{BB962C8B-B14F-4D97-AF65-F5344CB8AC3E}">
        <p14:creationId xmlns:p14="http://schemas.microsoft.com/office/powerpoint/2010/main" val="391994094"/>
      </p:ext>
    </p:extLst>
  </p:cSld>
  <p:clrMapOvr>
    <a:masterClrMapping/>
  </p:clrMapOvr>
  <mc:AlternateContent xmlns:mc="http://schemas.openxmlformats.org/markup-compatibility/2006" xmlns:p14="http://schemas.microsoft.com/office/powerpoint/2010/main">
    <mc:Choice Requires="p14">
      <p:transition spd="slow" p14:dur="1100" advTm="15331">
        <p14:switch dir="l"/>
      </p:transition>
    </mc:Choice>
    <mc:Fallback xmlns="">
      <p:transition spd="slow" advTm="15331">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5496" y="0"/>
            <a:ext cx="9144000" cy="1556791"/>
          </a:xfrm>
          <a:solidFill>
            <a:schemeClr val="accent2">
              <a:lumMod val="40000"/>
              <a:lumOff val="60000"/>
            </a:schemeClr>
          </a:solidFill>
        </p:spPr>
        <p:txBody>
          <a:bodyPr>
            <a:normAutofit/>
          </a:bodyPr>
          <a:lstStyle/>
          <a:p>
            <a:pPr lvl="0">
              <a:spcBef>
                <a:spcPts val="0"/>
              </a:spcBef>
            </a:pPr>
            <a:r>
              <a:rPr lang="ar-SA" sz="4000" b="1" dirty="0">
                <a:ea typeface="Calibri"/>
                <a:cs typeface="Arial"/>
              </a:rPr>
              <a:t>ملاحظات عامة عن صياغة الفرضيات:</a:t>
            </a:r>
            <a:endParaRPr lang="ar-IQ" sz="4000" b="1" kern="0" dirty="0">
              <a:solidFill>
                <a:srgbClr val="FF0000"/>
              </a:solidFill>
            </a:endParaRPr>
          </a:p>
        </p:txBody>
      </p:sp>
      <p:sp>
        <p:nvSpPr>
          <p:cNvPr id="3" name="عنوان فرعي 2"/>
          <p:cNvSpPr>
            <a:spLocks noGrp="1"/>
          </p:cNvSpPr>
          <p:nvPr>
            <p:ph type="subTitle" idx="1"/>
          </p:nvPr>
        </p:nvSpPr>
        <p:spPr>
          <a:xfrm>
            <a:off x="0" y="1628800"/>
            <a:ext cx="9144000" cy="5184576"/>
          </a:xfrm>
          <a:solidFill>
            <a:srgbClr val="FFFF00"/>
          </a:solidFill>
        </p:spPr>
        <p:txBody>
          <a:bodyPr>
            <a:noAutofit/>
          </a:bodyPr>
          <a:lstStyle/>
          <a:p>
            <a:pPr algn="just">
              <a:lnSpc>
                <a:spcPct val="115000"/>
              </a:lnSpc>
              <a:spcAft>
                <a:spcPts val="1000"/>
              </a:spcAft>
            </a:pPr>
            <a:r>
              <a:rPr lang="ar-SA" sz="2800" dirty="0" smtClean="0">
                <a:solidFill>
                  <a:schemeClr val="tx1"/>
                </a:solidFill>
                <a:ea typeface="Calibri"/>
              </a:rPr>
              <a:t>5)تحديد موضوع البحث يكون </a:t>
            </a:r>
            <a:r>
              <a:rPr lang="ar-SA" b="1" dirty="0" smtClean="0">
                <a:solidFill>
                  <a:srgbClr val="7030A0"/>
                </a:solidFill>
                <a:ea typeface="Calibri"/>
              </a:rPr>
              <a:t>سابق </a:t>
            </a:r>
            <a:r>
              <a:rPr lang="ar-SA" sz="2800" dirty="0" smtClean="0">
                <a:solidFill>
                  <a:schemeClr val="tx1"/>
                </a:solidFill>
                <a:ea typeface="Calibri"/>
              </a:rPr>
              <a:t>على وضع الفروض.</a:t>
            </a:r>
            <a:endParaRPr lang="en-US" sz="1800" dirty="0" smtClean="0">
              <a:solidFill>
                <a:schemeClr val="tx1"/>
              </a:solidFill>
              <a:ea typeface="Calibri"/>
              <a:cs typeface="Arial"/>
            </a:endParaRPr>
          </a:p>
          <a:p>
            <a:pPr algn="just">
              <a:lnSpc>
                <a:spcPct val="115000"/>
              </a:lnSpc>
              <a:spcAft>
                <a:spcPts val="1000"/>
              </a:spcAft>
            </a:pPr>
            <a:r>
              <a:rPr lang="ar-SA" sz="2800" b="1" dirty="0" smtClean="0">
                <a:solidFill>
                  <a:srgbClr val="C00000"/>
                </a:solidFill>
                <a:ea typeface="Calibri"/>
              </a:rPr>
              <a:t>6)وضع الفروض يتم قبل البدء </a:t>
            </a:r>
            <a:r>
              <a:rPr lang="ar-SA" sz="2800" dirty="0" smtClean="0">
                <a:solidFill>
                  <a:schemeClr val="tx1"/>
                </a:solidFill>
                <a:ea typeface="Calibri"/>
              </a:rPr>
              <a:t>بإجراء الدراسة وتجميع البيانات.</a:t>
            </a:r>
            <a:endParaRPr lang="en-US" sz="1800" dirty="0" smtClean="0">
              <a:solidFill>
                <a:schemeClr val="tx1"/>
              </a:solidFill>
              <a:ea typeface="Calibri"/>
              <a:cs typeface="Arial"/>
            </a:endParaRPr>
          </a:p>
          <a:p>
            <a:pPr algn="just">
              <a:lnSpc>
                <a:spcPct val="115000"/>
              </a:lnSpc>
              <a:spcAft>
                <a:spcPts val="1000"/>
              </a:spcAft>
            </a:pPr>
            <a:r>
              <a:rPr lang="ar-SA" sz="2800" dirty="0" smtClean="0">
                <a:solidFill>
                  <a:schemeClr val="tx1"/>
                </a:solidFill>
                <a:ea typeface="Calibri"/>
              </a:rPr>
              <a:t>7) </a:t>
            </a:r>
            <a:r>
              <a:rPr lang="ar-SA" sz="2800" b="1" dirty="0" smtClean="0">
                <a:solidFill>
                  <a:srgbClr val="7030A0"/>
                </a:solidFill>
                <a:ea typeface="Calibri"/>
              </a:rPr>
              <a:t>المعرفة والخبرة في مجال صياغة الفرضية</a:t>
            </a:r>
            <a:r>
              <a:rPr lang="ar-SA" sz="2800" dirty="0" smtClean="0">
                <a:solidFill>
                  <a:schemeClr val="tx1"/>
                </a:solidFill>
                <a:ea typeface="Calibri"/>
              </a:rPr>
              <a:t>، أو اللجوء للتحري والمراجعة والزيارات الميدانية، إذا لزم الأمر.</a:t>
            </a:r>
            <a:endParaRPr lang="en-US" sz="1800" dirty="0" smtClean="0">
              <a:solidFill>
                <a:schemeClr val="tx1"/>
              </a:solidFill>
              <a:ea typeface="Calibri"/>
              <a:cs typeface="Arial"/>
            </a:endParaRPr>
          </a:p>
          <a:p>
            <a:pPr algn="just">
              <a:lnSpc>
                <a:spcPct val="115000"/>
              </a:lnSpc>
              <a:spcAft>
                <a:spcPts val="1000"/>
              </a:spcAft>
            </a:pPr>
            <a:r>
              <a:rPr lang="ar-SA" sz="2800" b="1" dirty="0" smtClean="0">
                <a:solidFill>
                  <a:srgbClr val="C00000"/>
                </a:solidFill>
                <a:ea typeface="Calibri"/>
              </a:rPr>
              <a:t>8)يمكن إثبات صحة الفرضية، أو نفيها، أو إثبات جزء منها فقط</a:t>
            </a:r>
            <a:r>
              <a:rPr lang="ar-SA" sz="2800" dirty="0" smtClean="0">
                <a:solidFill>
                  <a:schemeClr val="tx1"/>
                </a:solidFill>
                <a:ea typeface="Calibri"/>
              </a:rPr>
              <a:t>، وفي جميع الأحوال يبقى البحث العلمي موفقا وجيدا ويضيف إلى الجهد العلمي إذا ما اتبعت الخطوات العلمية الصحيحة في البحث وعلى الباحث ان يبرر ويفسر النتائج المتحصل عليها.</a:t>
            </a:r>
            <a:endParaRPr lang="en-US" sz="1800" dirty="0">
              <a:solidFill>
                <a:schemeClr val="tx1"/>
              </a:solidFill>
              <a:ea typeface="Calibri"/>
              <a:cs typeface="Arial"/>
            </a:endParaRPr>
          </a:p>
        </p:txBody>
      </p:sp>
    </p:spTree>
    <p:extLst>
      <p:ext uri="{BB962C8B-B14F-4D97-AF65-F5344CB8AC3E}">
        <p14:creationId xmlns:p14="http://schemas.microsoft.com/office/powerpoint/2010/main" val="3655097444"/>
      </p:ext>
    </p:extLst>
  </p:cSld>
  <p:clrMapOvr>
    <a:masterClrMapping/>
  </p:clrMapOvr>
  <mc:AlternateContent xmlns:mc="http://schemas.openxmlformats.org/markup-compatibility/2006" xmlns:p14="http://schemas.microsoft.com/office/powerpoint/2010/main">
    <mc:Choice Requires="p14">
      <p:transition spd="slow" p14:dur="1100" advTm="301890">
        <p14:switch dir="l"/>
      </p:transition>
    </mc:Choice>
    <mc:Fallback xmlns="">
      <p:transition spd="slow" advTm="301890">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76673"/>
            <a:ext cx="7772400" cy="1656183"/>
          </a:xfrm>
          <a:solidFill>
            <a:schemeClr val="tx2">
              <a:lumMod val="60000"/>
              <a:lumOff val="40000"/>
            </a:schemeClr>
          </a:solidFill>
        </p:spPr>
        <p:txBody>
          <a:bodyPr>
            <a:noAutofit/>
          </a:bodyPr>
          <a:lstStyle/>
          <a:p>
            <a:pPr lvl="0">
              <a:spcBef>
                <a:spcPts val="0"/>
              </a:spcBef>
            </a:pPr>
            <a:r>
              <a:rPr lang="ar-IQ" sz="8800" kern="0" dirty="0">
                <a:solidFill>
                  <a:sysClr val="windowText" lastClr="000000"/>
                </a:solidFill>
              </a:rPr>
              <a:t>الى الملتقى</a:t>
            </a:r>
            <a:endParaRPr lang="ar-SA" sz="8800" kern="0" dirty="0">
              <a:solidFill>
                <a:sysClr val="windowText" lastClr="000000"/>
              </a:solidFill>
            </a:endParaRPr>
          </a:p>
        </p:txBody>
      </p:sp>
      <p:sp>
        <p:nvSpPr>
          <p:cNvPr id="3" name="عنوان فرعي 2"/>
          <p:cNvSpPr>
            <a:spLocks noGrp="1"/>
          </p:cNvSpPr>
          <p:nvPr>
            <p:ph type="subTitle" idx="1"/>
          </p:nvPr>
        </p:nvSpPr>
        <p:spPr>
          <a:xfrm>
            <a:off x="107504" y="2060848"/>
            <a:ext cx="8928992" cy="4608512"/>
          </a:xfrm>
          <a:solidFill>
            <a:srgbClr val="FFFF00"/>
          </a:solidFill>
        </p:spPr>
        <p:txBody>
          <a:bodyPr>
            <a:normAutofit/>
          </a:bodyPr>
          <a:lstStyle/>
          <a:p>
            <a:pPr algn="l">
              <a:lnSpc>
                <a:spcPct val="115000"/>
              </a:lnSpc>
              <a:spcAft>
                <a:spcPts val="1000"/>
              </a:spcAft>
            </a:pPr>
            <a:endParaRPr lang="ar-IQ" b="1" dirty="0">
              <a:solidFill>
                <a:schemeClr val="tx1">
                  <a:lumMod val="65000"/>
                  <a:lumOff val="35000"/>
                </a:schemeClr>
              </a:solidFill>
            </a:endParaRPr>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0563" y="1988840"/>
            <a:ext cx="4463925" cy="3888085"/>
          </a:xfrm>
          <a:prstGeom prst="rect">
            <a:avLst/>
          </a:prstGeom>
          <a:solidFill>
            <a:srgbClr val="F5C20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988840"/>
            <a:ext cx="4393059" cy="3888085"/>
          </a:xfrm>
          <a:prstGeom prst="rect">
            <a:avLst/>
          </a:prstGeom>
          <a:solidFill>
            <a:srgbClr val="F5C201"/>
          </a:solidFill>
          <a:ln>
            <a:noFill/>
          </a:ln>
          <a:extLst>
            <a:ext uri="{91240B29-F687-4F45-9708-019B960494DF}">
              <a14:hiddenLine xmlns:a14="http://schemas.microsoft.com/office/drawing/2010/main" w="9525">
                <a:solidFill>
                  <a:srgbClr val="000000"/>
                </a:solidFill>
                <a:miter lim="800000"/>
                <a:headEnd/>
                <a:tailEnd/>
              </a14:hiddenLine>
            </a:ext>
          </a:extLst>
        </p:spPr>
      </p:pic>
      <p:grpSp>
        <p:nvGrpSpPr>
          <p:cNvPr id="7" name="مجموعة 6"/>
          <p:cNvGrpSpPr/>
          <p:nvPr/>
        </p:nvGrpSpPr>
        <p:grpSpPr>
          <a:xfrm rot="2313367">
            <a:off x="3925870" y="1790147"/>
            <a:ext cx="1967673" cy="865842"/>
            <a:chOff x="3740013" y="-701315"/>
            <a:chExt cx="1967673" cy="898950"/>
          </a:xfrm>
          <a:solidFill>
            <a:srgbClr val="FF0000"/>
          </a:solidFill>
        </p:grpSpPr>
        <p:sp>
          <p:nvSpPr>
            <p:cNvPr id="8" name="سهم إلى اليمين 7"/>
            <p:cNvSpPr/>
            <p:nvPr/>
          </p:nvSpPr>
          <p:spPr>
            <a:xfrm rot="21600000">
              <a:off x="3740013" y="-701315"/>
              <a:ext cx="1967673" cy="898950"/>
            </a:xfrm>
            <a:prstGeom prst="rightArrow">
              <a:avLst>
                <a:gd name="adj1" fmla="val 60000"/>
                <a:gd name="adj2" fmla="val 50000"/>
              </a:avLst>
            </a:prstGeom>
            <a:grpFill/>
            <a:ln>
              <a:noFill/>
            </a:ln>
            <a:effectLst/>
          </p:spPr>
        </p:sp>
        <p:sp>
          <p:nvSpPr>
            <p:cNvPr id="9" name="سهم إلى اليمين 4"/>
            <p:cNvSpPr/>
            <p:nvPr/>
          </p:nvSpPr>
          <p:spPr>
            <a:xfrm>
              <a:off x="3740013" y="-521525"/>
              <a:ext cx="1697988" cy="539370"/>
            </a:xfrm>
            <a:prstGeom prst="rect">
              <a:avLst/>
            </a:prstGeom>
            <a:grpFill/>
            <a:ln>
              <a:noFill/>
            </a:ln>
            <a:effectLst/>
          </p:spPr>
          <p:txBody>
            <a:bodyPr lIns="0" tIns="0" rIns="0" bIns="0" spcCol="1270" anchor="ctr"/>
            <a:lstStyle/>
            <a:p>
              <a:pPr algn="ctr" defTabSz="1555750" fontAlgn="auto">
                <a:lnSpc>
                  <a:spcPct val="90000"/>
                </a:lnSpc>
                <a:spcAft>
                  <a:spcPct val="35000"/>
                </a:spcAft>
                <a:defRPr/>
              </a:pPr>
              <a:endParaRPr lang="ar-IQ" sz="3500">
                <a:solidFill>
                  <a:sysClr val="window" lastClr="FFFFFF"/>
                </a:solidFill>
                <a:latin typeface="Gill Sans MT"/>
              </a:endParaRPr>
            </a:p>
          </p:txBody>
        </p:sp>
      </p:grpSp>
    </p:spTree>
    <p:extLst>
      <p:ext uri="{BB962C8B-B14F-4D97-AF65-F5344CB8AC3E}">
        <p14:creationId xmlns:p14="http://schemas.microsoft.com/office/powerpoint/2010/main" val="439479461"/>
      </p:ext>
    </p:extLst>
  </p:cSld>
  <p:clrMapOvr>
    <a:masterClrMapping/>
  </p:clrMapOvr>
  <p:transition spd="slow" advTm="14233">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268760"/>
          </a:xfrm>
          <a:solidFill>
            <a:schemeClr val="accent1">
              <a:lumMod val="40000"/>
              <a:lumOff val="60000"/>
            </a:schemeClr>
          </a:solidFill>
        </p:spPr>
        <p:txBody>
          <a:bodyPr>
            <a:noAutofit/>
          </a:bodyPr>
          <a:lstStyle/>
          <a:p>
            <a:pPr lvl="0">
              <a:spcBef>
                <a:spcPts val="0"/>
              </a:spcBef>
            </a:pPr>
            <a:r>
              <a:rPr lang="ar-SA" b="1" kern="0" dirty="0" smtClean="0">
                <a:solidFill>
                  <a:sysClr val="windowText" lastClr="000000"/>
                </a:solidFill>
                <a:ea typeface="Calibri"/>
                <a:cs typeface="Arial"/>
              </a:rPr>
              <a:t/>
            </a:r>
            <a:br>
              <a:rPr lang="ar-SA" b="1" kern="0" dirty="0" smtClean="0">
                <a:solidFill>
                  <a:sysClr val="windowText" lastClr="000000"/>
                </a:solidFill>
                <a:ea typeface="Calibri"/>
                <a:cs typeface="Arial"/>
              </a:rPr>
            </a:br>
            <a:r>
              <a:rPr lang="ar-SA" b="1" kern="0" dirty="0">
                <a:solidFill>
                  <a:sysClr val="windowText" lastClr="000000"/>
                </a:solidFill>
                <a:ea typeface="Calibri"/>
                <a:cs typeface="Arial"/>
              </a:rPr>
              <a:t/>
            </a:r>
            <a:br>
              <a:rPr lang="ar-SA" b="1" kern="0" dirty="0">
                <a:solidFill>
                  <a:sysClr val="windowText" lastClr="000000"/>
                </a:solidFill>
                <a:ea typeface="Calibri"/>
                <a:cs typeface="Arial"/>
              </a:rPr>
            </a:br>
            <a:r>
              <a:rPr lang="ar-SA" b="1" kern="0" dirty="0" smtClean="0">
                <a:solidFill>
                  <a:sysClr val="windowText" lastClr="000000"/>
                </a:solidFill>
                <a:ea typeface="Calibri"/>
                <a:cs typeface="Arial"/>
              </a:rPr>
              <a:t>أولاً</a:t>
            </a:r>
            <a:r>
              <a:rPr lang="ar-SA" b="1" kern="0" dirty="0">
                <a:solidFill>
                  <a:sysClr val="windowText" lastClr="000000"/>
                </a:solidFill>
                <a:ea typeface="Calibri"/>
                <a:cs typeface="Arial"/>
              </a:rPr>
              <a:t>: اختيار النقطة البحثية وتحديد مشكلة البحث:</a:t>
            </a:r>
            <a:br>
              <a:rPr lang="ar-SA" b="1" kern="0" dirty="0">
                <a:solidFill>
                  <a:sysClr val="windowText" lastClr="000000"/>
                </a:solidFill>
                <a:ea typeface="Calibri"/>
                <a:cs typeface="Arial"/>
              </a:rPr>
            </a:br>
            <a:r>
              <a:rPr lang="ar-IQ" sz="3600" b="1" kern="0" dirty="0" smtClean="0">
                <a:solidFill>
                  <a:sysClr val="windowText" lastClr="000000"/>
                </a:solidFill>
              </a:rPr>
              <a:t/>
            </a:r>
            <a:br>
              <a:rPr lang="ar-IQ" sz="3600" b="1" kern="0" dirty="0" smtClean="0">
                <a:solidFill>
                  <a:sysClr val="windowText" lastClr="000000"/>
                </a:solidFill>
              </a:rPr>
            </a:br>
            <a:endParaRPr lang="ar-IQ" sz="3600" kern="0" dirty="0">
              <a:solidFill>
                <a:sysClr val="windowText" lastClr="000000"/>
              </a:solidFill>
            </a:endParaRPr>
          </a:p>
        </p:txBody>
      </p:sp>
      <p:sp>
        <p:nvSpPr>
          <p:cNvPr id="3" name="عنوان فرعي 2"/>
          <p:cNvSpPr>
            <a:spLocks noGrp="1"/>
          </p:cNvSpPr>
          <p:nvPr>
            <p:ph type="subTitle" idx="1"/>
          </p:nvPr>
        </p:nvSpPr>
        <p:spPr>
          <a:xfrm>
            <a:off x="0" y="1268760"/>
            <a:ext cx="9144000" cy="5589240"/>
          </a:xfrm>
          <a:solidFill>
            <a:srgbClr val="FFFF00"/>
          </a:solidFill>
        </p:spPr>
        <p:txBody>
          <a:bodyPr>
            <a:noAutofit/>
          </a:bodyPr>
          <a:lstStyle/>
          <a:p>
            <a:pPr algn="just">
              <a:lnSpc>
                <a:spcPct val="115000"/>
              </a:lnSpc>
              <a:spcAft>
                <a:spcPts val="1000"/>
              </a:spcAft>
            </a:pPr>
            <a:r>
              <a:rPr lang="ar-SA" b="1" dirty="0">
                <a:solidFill>
                  <a:srgbClr val="00B0F0"/>
                </a:solidFill>
                <a:ea typeface="Calibri"/>
              </a:rPr>
              <a:t>اختيار النقطة البحثية :</a:t>
            </a:r>
          </a:p>
          <a:p>
            <a:pPr algn="just">
              <a:lnSpc>
                <a:spcPct val="115000"/>
              </a:lnSpc>
              <a:spcAft>
                <a:spcPts val="1000"/>
              </a:spcAft>
            </a:pPr>
            <a:r>
              <a:rPr lang="ar-SA" sz="3600" b="1" dirty="0">
                <a:solidFill>
                  <a:schemeClr val="tx1"/>
                </a:solidFill>
                <a:ea typeface="Calibri"/>
              </a:rPr>
              <a:t>- </a:t>
            </a:r>
            <a:r>
              <a:rPr lang="ar-SA" b="1" dirty="0">
                <a:solidFill>
                  <a:schemeClr val="tx1"/>
                </a:solidFill>
                <a:ea typeface="Calibri"/>
              </a:rPr>
              <a:t>تمثل اختيار النقطة البحثية نقطة الانطلاق </a:t>
            </a:r>
            <a:r>
              <a:rPr lang="ar-SA" b="1" dirty="0">
                <a:solidFill>
                  <a:srgbClr val="FF0000"/>
                </a:solidFill>
                <a:ea typeface="Calibri"/>
              </a:rPr>
              <a:t>الاولى في تصميم خطة البحث</a:t>
            </a:r>
            <a:r>
              <a:rPr lang="ar-SA" b="1" dirty="0">
                <a:solidFill>
                  <a:schemeClr val="tx1"/>
                </a:solidFill>
                <a:ea typeface="Calibri"/>
              </a:rPr>
              <a:t>، وذلك من خلال تكوين </a:t>
            </a:r>
            <a:r>
              <a:rPr lang="ar-SA" b="1" dirty="0">
                <a:solidFill>
                  <a:srgbClr val="7030A0"/>
                </a:solidFill>
                <a:ea typeface="Calibri"/>
              </a:rPr>
              <a:t>مجموعة من الافكار</a:t>
            </a:r>
            <a:r>
              <a:rPr lang="ar-SA" b="1" dirty="0">
                <a:solidFill>
                  <a:schemeClr val="tx1"/>
                </a:solidFill>
                <a:ea typeface="Calibri"/>
              </a:rPr>
              <a:t> اعتماداً على </a:t>
            </a:r>
            <a:r>
              <a:rPr lang="ar-SA" b="1" dirty="0">
                <a:solidFill>
                  <a:srgbClr val="FF0000"/>
                </a:solidFill>
                <a:ea typeface="Calibri"/>
              </a:rPr>
              <a:t>خبرة الباحث </a:t>
            </a:r>
            <a:r>
              <a:rPr lang="ar-SA" b="1" dirty="0">
                <a:solidFill>
                  <a:schemeClr val="tx1"/>
                </a:solidFill>
                <a:ea typeface="Calibri"/>
              </a:rPr>
              <a:t>وتخصصه العلمي و اطلاعه على البحوث السابقة واستشارة مجموعة من الاساتذة المتخصصين والحوار معهم.</a:t>
            </a:r>
          </a:p>
          <a:p>
            <a:pPr algn="just">
              <a:lnSpc>
                <a:spcPct val="115000"/>
              </a:lnSpc>
              <a:spcAft>
                <a:spcPts val="1000"/>
              </a:spcAft>
            </a:pPr>
            <a:r>
              <a:rPr lang="ar-SA" b="1" dirty="0">
                <a:solidFill>
                  <a:schemeClr val="tx1"/>
                </a:solidFill>
                <a:ea typeface="Calibri"/>
              </a:rPr>
              <a:t> - تأتي الخطو التالية في </a:t>
            </a:r>
            <a:r>
              <a:rPr lang="ar-SA" b="1" dirty="0">
                <a:solidFill>
                  <a:srgbClr val="FF0000"/>
                </a:solidFill>
                <a:ea typeface="Calibri"/>
              </a:rPr>
              <a:t>تنقيح هذه الأفكار </a:t>
            </a:r>
            <a:r>
              <a:rPr lang="ar-SA" b="1" dirty="0">
                <a:solidFill>
                  <a:schemeClr val="tx1"/>
                </a:solidFill>
                <a:ea typeface="Calibri"/>
              </a:rPr>
              <a:t>من أجل التوصل الى نقطة بحثية قابلة للبحث  </a:t>
            </a:r>
            <a:r>
              <a:rPr lang="ar-SA" b="1" dirty="0" smtClean="0">
                <a:solidFill>
                  <a:srgbClr val="FF0000"/>
                </a:solidFill>
                <a:ea typeface="Calibri"/>
              </a:rPr>
              <a:t>(موضوع البحث)</a:t>
            </a:r>
          </a:p>
          <a:p>
            <a:pPr algn="just">
              <a:lnSpc>
                <a:spcPct val="115000"/>
              </a:lnSpc>
              <a:spcAft>
                <a:spcPts val="1000"/>
              </a:spcAft>
            </a:pPr>
            <a:endParaRPr lang="ar-SA" sz="3600" b="1" dirty="0">
              <a:solidFill>
                <a:schemeClr val="tx1"/>
              </a:solidFill>
              <a:ea typeface="Calibri"/>
            </a:endParaRPr>
          </a:p>
          <a:p>
            <a:pPr algn="just">
              <a:lnSpc>
                <a:spcPct val="115000"/>
              </a:lnSpc>
              <a:spcAft>
                <a:spcPts val="1000"/>
              </a:spcAft>
            </a:pPr>
            <a:endParaRPr lang="en-US" sz="2400" dirty="0">
              <a:solidFill>
                <a:schemeClr val="tx1"/>
              </a:solidFill>
              <a:ea typeface="Calibri"/>
              <a:cs typeface="Arial"/>
            </a:endParaRPr>
          </a:p>
        </p:txBody>
      </p:sp>
    </p:spTree>
    <p:extLst>
      <p:ext uri="{BB962C8B-B14F-4D97-AF65-F5344CB8AC3E}">
        <p14:creationId xmlns:p14="http://schemas.microsoft.com/office/powerpoint/2010/main" val="1942847129"/>
      </p:ext>
    </p:extLst>
  </p:cSld>
  <p:clrMapOvr>
    <a:masterClrMapping/>
  </p:clrMapOvr>
  <mc:AlternateContent xmlns:mc="http://schemas.openxmlformats.org/markup-compatibility/2006" xmlns:p14="http://schemas.microsoft.com/office/powerpoint/2010/main">
    <mc:Choice Requires="p14">
      <p:transition spd="slow" p14:dur="1200" advTm="200932">
        <p14:flip dir="l"/>
      </p:transition>
    </mc:Choice>
    <mc:Fallback xmlns="">
      <p:transition spd="slow" advTm="200932">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268760"/>
          </a:xfrm>
          <a:solidFill>
            <a:schemeClr val="accent1">
              <a:lumMod val="40000"/>
              <a:lumOff val="60000"/>
            </a:schemeClr>
          </a:solidFill>
        </p:spPr>
        <p:txBody>
          <a:bodyPr>
            <a:noAutofit/>
          </a:bodyPr>
          <a:lstStyle/>
          <a:p>
            <a:pPr lvl="0">
              <a:spcBef>
                <a:spcPts val="0"/>
              </a:spcBef>
            </a:pPr>
            <a:r>
              <a:rPr lang="ar-SA" b="1" kern="0" dirty="0" smtClean="0">
                <a:solidFill>
                  <a:sysClr val="windowText" lastClr="000000"/>
                </a:solidFill>
                <a:ea typeface="Calibri"/>
                <a:cs typeface="Arial"/>
              </a:rPr>
              <a:t/>
            </a:r>
            <a:br>
              <a:rPr lang="ar-SA" b="1" kern="0" dirty="0" smtClean="0">
                <a:solidFill>
                  <a:sysClr val="windowText" lastClr="000000"/>
                </a:solidFill>
                <a:ea typeface="Calibri"/>
                <a:cs typeface="Arial"/>
              </a:rPr>
            </a:br>
            <a:r>
              <a:rPr lang="ar-SA" b="1" kern="0" dirty="0">
                <a:solidFill>
                  <a:sysClr val="windowText" lastClr="000000"/>
                </a:solidFill>
                <a:ea typeface="Calibri"/>
                <a:cs typeface="Arial"/>
              </a:rPr>
              <a:t/>
            </a:r>
            <a:br>
              <a:rPr lang="ar-SA" b="1" kern="0" dirty="0">
                <a:solidFill>
                  <a:sysClr val="windowText" lastClr="000000"/>
                </a:solidFill>
                <a:ea typeface="Calibri"/>
                <a:cs typeface="Arial"/>
              </a:rPr>
            </a:br>
            <a:r>
              <a:rPr lang="ar-SA" b="1" kern="0" dirty="0" smtClean="0">
                <a:solidFill>
                  <a:sysClr val="windowText" lastClr="000000"/>
                </a:solidFill>
                <a:ea typeface="Calibri"/>
                <a:cs typeface="Arial"/>
              </a:rPr>
              <a:t> </a:t>
            </a:r>
            <a:r>
              <a:rPr lang="ar-SA" b="1" kern="0" dirty="0">
                <a:solidFill>
                  <a:sysClr val="windowText" lastClr="000000"/>
                </a:solidFill>
                <a:ea typeface="Calibri"/>
                <a:cs typeface="Arial"/>
              </a:rPr>
              <a:t>اختيار النقطة البحثية </a:t>
            </a:r>
            <a:r>
              <a:rPr lang="ar-SA" b="1" kern="0" dirty="0" smtClean="0">
                <a:solidFill>
                  <a:sysClr val="windowText" lastClr="000000"/>
                </a:solidFill>
                <a:ea typeface="Calibri"/>
                <a:cs typeface="Arial"/>
              </a:rPr>
              <a:t>:</a:t>
            </a:r>
            <a:r>
              <a:rPr lang="ar-SA" b="1" kern="0" dirty="0">
                <a:solidFill>
                  <a:sysClr val="windowText" lastClr="000000"/>
                </a:solidFill>
                <a:ea typeface="Calibri"/>
                <a:cs typeface="Arial"/>
              </a:rPr>
              <a:t/>
            </a:r>
            <a:br>
              <a:rPr lang="ar-SA" b="1" kern="0" dirty="0">
                <a:solidFill>
                  <a:sysClr val="windowText" lastClr="000000"/>
                </a:solidFill>
                <a:ea typeface="Calibri"/>
                <a:cs typeface="Arial"/>
              </a:rPr>
            </a:br>
            <a:r>
              <a:rPr lang="ar-IQ" sz="3600" b="1" kern="0" dirty="0" smtClean="0">
                <a:solidFill>
                  <a:sysClr val="windowText" lastClr="000000"/>
                </a:solidFill>
              </a:rPr>
              <a:t/>
            </a:r>
            <a:br>
              <a:rPr lang="ar-IQ" sz="3600" b="1" kern="0" dirty="0" smtClean="0">
                <a:solidFill>
                  <a:sysClr val="windowText" lastClr="000000"/>
                </a:solidFill>
              </a:rPr>
            </a:br>
            <a:endParaRPr lang="ar-IQ" sz="3600" kern="0" dirty="0">
              <a:solidFill>
                <a:sysClr val="windowText" lastClr="000000"/>
              </a:solidFill>
            </a:endParaRPr>
          </a:p>
        </p:txBody>
      </p:sp>
      <p:sp>
        <p:nvSpPr>
          <p:cNvPr id="3" name="عنوان فرعي 2"/>
          <p:cNvSpPr>
            <a:spLocks noGrp="1"/>
          </p:cNvSpPr>
          <p:nvPr>
            <p:ph type="subTitle" idx="1"/>
          </p:nvPr>
        </p:nvSpPr>
        <p:spPr>
          <a:xfrm>
            <a:off x="0" y="1268760"/>
            <a:ext cx="9144000" cy="5589240"/>
          </a:xfrm>
          <a:solidFill>
            <a:srgbClr val="FFFF00"/>
          </a:solidFill>
        </p:spPr>
        <p:txBody>
          <a:bodyPr>
            <a:noAutofit/>
          </a:bodyPr>
          <a:lstStyle/>
          <a:p>
            <a:pPr algn="just">
              <a:lnSpc>
                <a:spcPct val="115000"/>
              </a:lnSpc>
              <a:spcAft>
                <a:spcPts val="1000"/>
              </a:spcAft>
            </a:pPr>
            <a:r>
              <a:rPr lang="ar-SA" sz="2400" b="1" dirty="0" smtClean="0">
                <a:solidFill>
                  <a:schemeClr val="tx1"/>
                </a:solidFill>
                <a:ea typeface="Calibri"/>
              </a:rPr>
              <a:t> خصائص النقطة البحثية :</a:t>
            </a:r>
            <a:endParaRPr lang="ar-SA" sz="2400" b="1" dirty="0">
              <a:solidFill>
                <a:schemeClr val="tx1"/>
              </a:solidFill>
              <a:ea typeface="Calibri"/>
            </a:endParaRPr>
          </a:p>
          <a:p>
            <a:pPr algn="just">
              <a:lnSpc>
                <a:spcPct val="115000"/>
              </a:lnSpc>
              <a:spcAft>
                <a:spcPts val="1000"/>
              </a:spcAft>
            </a:pPr>
            <a:r>
              <a:rPr lang="ar-SA" sz="2400" b="1" dirty="0" smtClean="0">
                <a:solidFill>
                  <a:schemeClr val="tx1"/>
                </a:solidFill>
                <a:ea typeface="Calibri"/>
              </a:rPr>
              <a:t>1- </a:t>
            </a:r>
            <a:r>
              <a:rPr lang="ar-SA" sz="2400" b="1" dirty="0">
                <a:solidFill>
                  <a:schemeClr val="tx1"/>
                </a:solidFill>
                <a:ea typeface="Calibri"/>
              </a:rPr>
              <a:t>أن تتوافق </a:t>
            </a:r>
            <a:r>
              <a:rPr lang="ar-SA" sz="2400" b="1" dirty="0" smtClean="0">
                <a:solidFill>
                  <a:schemeClr val="tx1"/>
                </a:solidFill>
                <a:ea typeface="Calibri"/>
              </a:rPr>
              <a:t>مع </a:t>
            </a:r>
            <a:r>
              <a:rPr lang="ar-SA" sz="2400" b="1" dirty="0">
                <a:solidFill>
                  <a:srgbClr val="FF0000"/>
                </a:solidFill>
                <a:ea typeface="Calibri"/>
              </a:rPr>
              <a:t>الجهة المانحة للدرجة العلمية أو الجهة المانحة </a:t>
            </a:r>
            <a:r>
              <a:rPr lang="ar-SA" sz="2400" b="1" dirty="0">
                <a:solidFill>
                  <a:schemeClr val="tx1"/>
                </a:solidFill>
                <a:ea typeface="Calibri"/>
              </a:rPr>
              <a:t>لتمويل المشروع البحثي.</a:t>
            </a:r>
          </a:p>
          <a:p>
            <a:pPr algn="r">
              <a:lnSpc>
                <a:spcPct val="115000"/>
              </a:lnSpc>
              <a:spcAft>
                <a:spcPts val="1000"/>
              </a:spcAft>
            </a:pPr>
            <a:r>
              <a:rPr lang="ar-SA" sz="2400" b="1" dirty="0" smtClean="0">
                <a:solidFill>
                  <a:schemeClr val="tx1"/>
                </a:solidFill>
                <a:ea typeface="Calibri"/>
              </a:rPr>
              <a:t>2- </a:t>
            </a:r>
            <a:r>
              <a:rPr lang="ar-SA" sz="2400" b="1" dirty="0">
                <a:solidFill>
                  <a:schemeClr val="tx1"/>
                </a:solidFill>
                <a:ea typeface="Calibri"/>
              </a:rPr>
              <a:t>أن </a:t>
            </a:r>
            <a:r>
              <a:rPr lang="ar-SA" sz="2400" b="1" dirty="0">
                <a:solidFill>
                  <a:srgbClr val="FF0000"/>
                </a:solidFill>
                <a:ea typeface="Calibri"/>
              </a:rPr>
              <a:t>تكون </a:t>
            </a:r>
            <a:r>
              <a:rPr lang="ar-SA" sz="2400" b="1" dirty="0" smtClean="0">
                <a:solidFill>
                  <a:srgbClr val="FF0000"/>
                </a:solidFill>
                <a:ea typeface="Calibri"/>
              </a:rPr>
              <a:t>مبتكرة </a:t>
            </a:r>
            <a:r>
              <a:rPr lang="ar-SA" sz="2400" b="1" dirty="0">
                <a:solidFill>
                  <a:schemeClr val="tx1"/>
                </a:solidFill>
                <a:ea typeface="Calibri"/>
              </a:rPr>
              <a:t>تضيف الى المعرفة في هذا التخصص سواء من الناحية النظرية أو التطبيقية.</a:t>
            </a:r>
          </a:p>
          <a:p>
            <a:pPr algn="r">
              <a:lnSpc>
                <a:spcPct val="115000"/>
              </a:lnSpc>
              <a:spcAft>
                <a:spcPts val="1000"/>
              </a:spcAft>
            </a:pPr>
            <a:r>
              <a:rPr lang="ar-SA" sz="2400" b="1" dirty="0" smtClean="0">
                <a:solidFill>
                  <a:schemeClr val="tx1"/>
                </a:solidFill>
                <a:ea typeface="Calibri"/>
              </a:rPr>
              <a:t>3- </a:t>
            </a:r>
            <a:r>
              <a:rPr lang="ar-SA" sz="2400" b="1" dirty="0">
                <a:solidFill>
                  <a:schemeClr val="tx1"/>
                </a:solidFill>
                <a:ea typeface="Calibri"/>
              </a:rPr>
              <a:t>امكانية انجاز البحث في هذه النقطة البحثية </a:t>
            </a:r>
            <a:r>
              <a:rPr lang="ar-SA" sz="2400" b="1" dirty="0">
                <a:solidFill>
                  <a:srgbClr val="FF0000"/>
                </a:solidFill>
                <a:ea typeface="Calibri"/>
              </a:rPr>
              <a:t>خلال الوقت المحدد للبحث </a:t>
            </a:r>
            <a:r>
              <a:rPr lang="ar-SA" sz="2400" b="1" dirty="0">
                <a:solidFill>
                  <a:schemeClr val="tx1"/>
                </a:solidFill>
                <a:ea typeface="Calibri"/>
              </a:rPr>
              <a:t>وفي حدود التمويل المخصص للبحث.</a:t>
            </a:r>
          </a:p>
          <a:p>
            <a:pPr algn="r">
              <a:lnSpc>
                <a:spcPct val="115000"/>
              </a:lnSpc>
              <a:spcAft>
                <a:spcPts val="1000"/>
              </a:spcAft>
            </a:pPr>
            <a:r>
              <a:rPr lang="ar-SA" sz="2400" b="1" dirty="0" smtClean="0">
                <a:solidFill>
                  <a:schemeClr val="tx1"/>
                </a:solidFill>
                <a:ea typeface="Calibri"/>
              </a:rPr>
              <a:t>4- </a:t>
            </a:r>
            <a:r>
              <a:rPr lang="ar-SA" sz="2400" b="1" dirty="0">
                <a:solidFill>
                  <a:schemeClr val="tx1"/>
                </a:solidFill>
                <a:ea typeface="Calibri"/>
              </a:rPr>
              <a:t>مدى توافر </a:t>
            </a:r>
            <a:r>
              <a:rPr lang="ar-SA" sz="2400" b="1" dirty="0">
                <a:solidFill>
                  <a:srgbClr val="FF0000"/>
                </a:solidFill>
                <a:ea typeface="Calibri"/>
              </a:rPr>
              <a:t>وإمكانية الحصول </a:t>
            </a:r>
            <a:r>
              <a:rPr lang="ar-SA" sz="2400" b="1" dirty="0">
                <a:solidFill>
                  <a:schemeClr val="tx1"/>
                </a:solidFill>
                <a:ea typeface="Calibri"/>
              </a:rPr>
              <a:t>على البيانات اللازمة للبحث.</a:t>
            </a:r>
          </a:p>
          <a:p>
            <a:pPr algn="r">
              <a:lnSpc>
                <a:spcPct val="115000"/>
              </a:lnSpc>
              <a:spcAft>
                <a:spcPts val="1000"/>
              </a:spcAft>
            </a:pPr>
            <a:r>
              <a:rPr lang="ar-SA" sz="2400" b="1" dirty="0" smtClean="0">
                <a:solidFill>
                  <a:schemeClr val="tx1"/>
                </a:solidFill>
                <a:ea typeface="Calibri"/>
              </a:rPr>
              <a:t>5- </a:t>
            </a:r>
            <a:r>
              <a:rPr lang="ar-SA" sz="2400" b="1" dirty="0">
                <a:solidFill>
                  <a:schemeClr val="tx1"/>
                </a:solidFill>
                <a:ea typeface="Calibri"/>
              </a:rPr>
              <a:t>امكانية </a:t>
            </a:r>
            <a:r>
              <a:rPr lang="ar-SA" sz="2400" b="1" dirty="0">
                <a:solidFill>
                  <a:srgbClr val="FF0000"/>
                </a:solidFill>
                <a:ea typeface="Calibri"/>
              </a:rPr>
              <a:t>تعبير النقطة البحثية </a:t>
            </a:r>
            <a:r>
              <a:rPr lang="ar-SA" sz="2400" b="1" dirty="0">
                <a:solidFill>
                  <a:schemeClr val="tx1"/>
                </a:solidFill>
                <a:ea typeface="Calibri"/>
              </a:rPr>
              <a:t>عن تساؤلات البحث الرئيسية وأهدافه.</a:t>
            </a:r>
          </a:p>
          <a:p>
            <a:pPr algn="r">
              <a:lnSpc>
                <a:spcPct val="115000"/>
              </a:lnSpc>
              <a:spcAft>
                <a:spcPts val="1000"/>
              </a:spcAft>
            </a:pPr>
            <a:endParaRPr lang="ar-SA" sz="2400" b="1" dirty="0">
              <a:solidFill>
                <a:schemeClr val="tx1"/>
              </a:solidFill>
              <a:ea typeface="Calibri"/>
            </a:endParaRPr>
          </a:p>
          <a:p>
            <a:pPr algn="just">
              <a:lnSpc>
                <a:spcPct val="115000"/>
              </a:lnSpc>
              <a:spcAft>
                <a:spcPts val="1000"/>
              </a:spcAft>
            </a:pPr>
            <a:endParaRPr lang="en-US" sz="2400" dirty="0">
              <a:solidFill>
                <a:schemeClr val="tx1"/>
              </a:solidFill>
              <a:ea typeface="Calibri"/>
              <a:cs typeface="Arial"/>
            </a:endParaRPr>
          </a:p>
        </p:txBody>
      </p:sp>
    </p:spTree>
    <p:extLst>
      <p:ext uri="{BB962C8B-B14F-4D97-AF65-F5344CB8AC3E}">
        <p14:creationId xmlns:p14="http://schemas.microsoft.com/office/powerpoint/2010/main" val="2266974265"/>
      </p:ext>
    </p:extLst>
  </p:cSld>
  <p:clrMapOvr>
    <a:masterClrMapping/>
  </p:clrMapOvr>
  <mc:AlternateContent xmlns:mc="http://schemas.openxmlformats.org/markup-compatibility/2006" xmlns:p14="http://schemas.microsoft.com/office/powerpoint/2010/main">
    <mc:Choice Requires="p14">
      <p:transition spd="slow" p14:dur="1200" advTm="200932">
        <p14:flip dir="l"/>
      </p:transition>
    </mc:Choice>
    <mc:Fallback xmlns="">
      <p:transition spd="slow" advTm="200932">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268760"/>
          </a:xfrm>
          <a:solidFill>
            <a:schemeClr val="accent1">
              <a:lumMod val="40000"/>
              <a:lumOff val="60000"/>
            </a:schemeClr>
          </a:solidFill>
        </p:spPr>
        <p:txBody>
          <a:bodyPr>
            <a:noAutofit/>
          </a:bodyPr>
          <a:lstStyle/>
          <a:p>
            <a:pPr lvl="0">
              <a:spcBef>
                <a:spcPts val="0"/>
              </a:spcBef>
            </a:pPr>
            <a:r>
              <a:rPr lang="ar-SA" b="1" kern="0" dirty="0" smtClean="0">
                <a:solidFill>
                  <a:sysClr val="windowText" lastClr="000000"/>
                </a:solidFill>
                <a:ea typeface="Calibri"/>
                <a:cs typeface="Arial"/>
              </a:rPr>
              <a:t/>
            </a:r>
            <a:br>
              <a:rPr lang="ar-SA" b="1" kern="0" dirty="0" smtClean="0">
                <a:solidFill>
                  <a:sysClr val="windowText" lastClr="000000"/>
                </a:solidFill>
                <a:ea typeface="Calibri"/>
                <a:cs typeface="Arial"/>
              </a:rPr>
            </a:br>
            <a:r>
              <a:rPr lang="ar-SA" b="1" kern="0" dirty="0">
                <a:solidFill>
                  <a:sysClr val="windowText" lastClr="000000"/>
                </a:solidFill>
                <a:ea typeface="Calibri"/>
                <a:cs typeface="Arial"/>
              </a:rPr>
              <a:t/>
            </a:r>
            <a:br>
              <a:rPr lang="ar-SA" b="1" kern="0" dirty="0">
                <a:solidFill>
                  <a:sysClr val="windowText" lastClr="000000"/>
                </a:solidFill>
                <a:ea typeface="Calibri"/>
                <a:cs typeface="Arial"/>
              </a:rPr>
            </a:br>
            <a:r>
              <a:rPr lang="ar-SA" b="1" kern="0" dirty="0" smtClean="0">
                <a:solidFill>
                  <a:sysClr val="windowText" lastClr="000000"/>
                </a:solidFill>
                <a:ea typeface="Calibri"/>
                <a:cs typeface="Arial"/>
              </a:rPr>
              <a:t>تحديد </a:t>
            </a:r>
            <a:r>
              <a:rPr lang="ar-SA" b="1" kern="0" dirty="0">
                <a:solidFill>
                  <a:sysClr val="windowText" lastClr="000000"/>
                </a:solidFill>
                <a:ea typeface="Calibri"/>
                <a:cs typeface="Arial"/>
              </a:rPr>
              <a:t>المشكلة البحثية:</a:t>
            </a:r>
            <a:br>
              <a:rPr lang="ar-SA" b="1" kern="0" dirty="0">
                <a:solidFill>
                  <a:sysClr val="windowText" lastClr="000000"/>
                </a:solidFill>
                <a:ea typeface="Calibri"/>
                <a:cs typeface="Arial"/>
              </a:rPr>
            </a:br>
            <a:r>
              <a:rPr lang="ar-IQ" sz="3600" b="1" kern="0" dirty="0" smtClean="0">
                <a:solidFill>
                  <a:sysClr val="windowText" lastClr="000000"/>
                </a:solidFill>
              </a:rPr>
              <a:t/>
            </a:r>
            <a:br>
              <a:rPr lang="ar-IQ" sz="3600" b="1" kern="0" dirty="0" smtClean="0">
                <a:solidFill>
                  <a:sysClr val="windowText" lastClr="000000"/>
                </a:solidFill>
              </a:rPr>
            </a:br>
            <a:endParaRPr lang="ar-IQ" sz="3600" kern="0" dirty="0">
              <a:solidFill>
                <a:sysClr val="windowText" lastClr="000000"/>
              </a:solidFill>
            </a:endParaRPr>
          </a:p>
        </p:txBody>
      </p:sp>
      <p:sp>
        <p:nvSpPr>
          <p:cNvPr id="3" name="عنوان فرعي 2"/>
          <p:cNvSpPr>
            <a:spLocks noGrp="1"/>
          </p:cNvSpPr>
          <p:nvPr>
            <p:ph type="subTitle" idx="1"/>
          </p:nvPr>
        </p:nvSpPr>
        <p:spPr>
          <a:xfrm>
            <a:off x="0" y="1268760"/>
            <a:ext cx="9144000" cy="5589240"/>
          </a:xfrm>
          <a:solidFill>
            <a:srgbClr val="FFFF00"/>
          </a:solidFill>
        </p:spPr>
        <p:txBody>
          <a:bodyPr>
            <a:noAutofit/>
          </a:bodyPr>
          <a:lstStyle/>
          <a:p>
            <a:pPr marL="228600" lvl="0" indent="-228600" algn="r">
              <a:lnSpc>
                <a:spcPct val="90000"/>
              </a:lnSpc>
              <a:spcBef>
                <a:spcPts val="1000"/>
              </a:spcBef>
              <a:buFont typeface="Arial" panose="020B0604020202020204" pitchFamily="34" charset="0"/>
              <a:buChar char="•"/>
            </a:pPr>
            <a:r>
              <a:rPr lang="ar-IQ" sz="2400" b="1" dirty="0">
                <a:solidFill>
                  <a:prstClr val="black"/>
                </a:solidFill>
                <a:highlight>
                  <a:srgbClr val="FFFF00"/>
                </a:highlight>
              </a:rPr>
              <a:t>المشكلة</a:t>
            </a:r>
            <a:r>
              <a:rPr lang="ar-IQ" sz="2400" b="1" dirty="0">
                <a:solidFill>
                  <a:prstClr val="black"/>
                </a:solidFill>
              </a:rPr>
              <a:t> :هي ظاهرة أو حالة أو موقف غامض يمتاز بصفة الشمول </a:t>
            </a:r>
            <a:r>
              <a:rPr lang="ar-IQ" sz="2400" b="1" dirty="0">
                <a:solidFill>
                  <a:srgbClr val="FF0000"/>
                </a:solidFill>
              </a:rPr>
              <a:t>يستحق الدراسة والتحليل والتفسير.</a:t>
            </a:r>
            <a:endParaRPr lang="en-GB" sz="2400" b="1" dirty="0">
              <a:solidFill>
                <a:srgbClr val="FF0000"/>
              </a:solidFill>
            </a:endParaRPr>
          </a:p>
          <a:p>
            <a:pPr marL="228600" lvl="0" indent="-228600" algn="r">
              <a:lnSpc>
                <a:spcPct val="90000"/>
              </a:lnSpc>
              <a:spcBef>
                <a:spcPts val="1000"/>
              </a:spcBef>
              <a:buFont typeface="Arial" panose="020B0604020202020204" pitchFamily="34" charset="0"/>
              <a:buChar char="•"/>
            </a:pPr>
            <a:r>
              <a:rPr lang="ar-IQ" sz="2400" b="1" dirty="0">
                <a:solidFill>
                  <a:srgbClr val="00B0F0"/>
                </a:solidFill>
                <a:highlight>
                  <a:srgbClr val="FFFF00"/>
                </a:highlight>
              </a:rPr>
              <a:t>أنواع المشاكل :</a:t>
            </a:r>
          </a:p>
          <a:p>
            <a:pPr marL="514350" lvl="0" indent="-514350" algn="r">
              <a:lnSpc>
                <a:spcPct val="90000"/>
              </a:lnSpc>
              <a:spcBef>
                <a:spcPts val="1000"/>
              </a:spcBef>
              <a:buClr>
                <a:srgbClr val="FF0000"/>
              </a:buClr>
              <a:buFont typeface="+mj-lt"/>
              <a:buAutoNum type="arabicParenR"/>
            </a:pPr>
            <a:r>
              <a:rPr lang="ar-IQ" sz="2400" b="1" dirty="0">
                <a:solidFill>
                  <a:prstClr val="black"/>
                </a:solidFill>
              </a:rPr>
              <a:t>موقف غامض لا يوجد له تفسير . </a:t>
            </a:r>
            <a:endParaRPr lang="en-GB" sz="2400" b="1" dirty="0">
              <a:solidFill>
                <a:prstClr val="black"/>
              </a:solidFill>
            </a:endParaRPr>
          </a:p>
          <a:p>
            <a:pPr marL="514350" lvl="0" indent="-514350" algn="r">
              <a:lnSpc>
                <a:spcPct val="90000"/>
              </a:lnSpc>
              <a:spcBef>
                <a:spcPts val="1000"/>
              </a:spcBef>
              <a:buClr>
                <a:srgbClr val="FF0000"/>
              </a:buClr>
              <a:buFont typeface="+mj-lt"/>
              <a:buAutoNum type="arabicParenR"/>
            </a:pPr>
            <a:r>
              <a:rPr lang="ar-IQ" sz="2400" b="1" dirty="0">
                <a:solidFill>
                  <a:prstClr val="black"/>
                </a:solidFill>
              </a:rPr>
              <a:t>حاجات لا يمكن إشباعها أو وجود عقبات أو مصاعب في إشباعها . </a:t>
            </a:r>
            <a:endParaRPr lang="en-GB" sz="2400" b="1" dirty="0">
              <a:solidFill>
                <a:prstClr val="black"/>
              </a:solidFill>
            </a:endParaRPr>
          </a:p>
          <a:p>
            <a:pPr marL="514350" lvl="0" indent="-514350" algn="r">
              <a:lnSpc>
                <a:spcPct val="90000"/>
              </a:lnSpc>
              <a:spcBef>
                <a:spcPts val="1000"/>
              </a:spcBef>
              <a:buClr>
                <a:srgbClr val="FF0000"/>
              </a:buClr>
              <a:buFont typeface="+mj-lt"/>
              <a:buAutoNum type="arabicParenR"/>
            </a:pPr>
            <a:r>
              <a:rPr lang="ar-IQ" sz="2400" b="1" dirty="0">
                <a:solidFill>
                  <a:prstClr val="black"/>
                </a:solidFill>
              </a:rPr>
              <a:t>نقص في المعلومات أو </a:t>
            </a:r>
            <a:r>
              <a:rPr lang="ar-IQ" sz="2400" b="1" dirty="0" smtClean="0">
                <a:solidFill>
                  <a:prstClr val="black"/>
                </a:solidFill>
              </a:rPr>
              <a:t>عدم </a:t>
            </a:r>
            <a:r>
              <a:rPr lang="ar-SA" sz="2400" b="1" dirty="0" smtClean="0">
                <a:solidFill>
                  <a:prstClr val="black"/>
                </a:solidFill>
              </a:rPr>
              <a:t>ال</a:t>
            </a:r>
            <a:r>
              <a:rPr lang="ar-IQ" sz="2400" b="1" dirty="0" smtClean="0">
                <a:solidFill>
                  <a:prstClr val="black"/>
                </a:solidFill>
              </a:rPr>
              <a:t>تأكد </a:t>
            </a:r>
            <a:r>
              <a:rPr lang="ar-IQ" sz="2400" b="1" dirty="0">
                <a:solidFill>
                  <a:prstClr val="black"/>
                </a:solidFill>
              </a:rPr>
              <a:t>في نتائج معينة . </a:t>
            </a:r>
            <a:endParaRPr lang="en-GB" sz="2400" b="1" dirty="0">
              <a:solidFill>
                <a:prstClr val="black"/>
              </a:solidFill>
            </a:endParaRPr>
          </a:p>
          <a:p>
            <a:pPr marL="514350" lvl="0" indent="-514350" algn="r">
              <a:lnSpc>
                <a:spcPct val="90000"/>
              </a:lnSpc>
              <a:spcBef>
                <a:spcPts val="1000"/>
              </a:spcBef>
              <a:buClr>
                <a:srgbClr val="FF0000"/>
              </a:buClr>
              <a:buFont typeface="+mj-lt"/>
              <a:buAutoNum type="arabicParenR"/>
            </a:pPr>
            <a:r>
              <a:rPr lang="ar-IQ" sz="2400" b="1" dirty="0">
                <a:solidFill>
                  <a:prstClr val="black"/>
                </a:solidFill>
              </a:rPr>
              <a:t>خللاً في نظام معين . </a:t>
            </a:r>
            <a:endParaRPr lang="en-GB" sz="2400" b="1" dirty="0">
              <a:solidFill>
                <a:prstClr val="black"/>
              </a:solidFill>
            </a:endParaRPr>
          </a:p>
          <a:p>
            <a:pPr marL="514350" lvl="0" indent="-514350" algn="r">
              <a:lnSpc>
                <a:spcPct val="90000"/>
              </a:lnSpc>
              <a:spcBef>
                <a:spcPts val="1000"/>
              </a:spcBef>
              <a:buClr>
                <a:srgbClr val="FF0000"/>
              </a:buClr>
              <a:buFont typeface="+mj-lt"/>
              <a:buAutoNum type="arabicParenR"/>
            </a:pPr>
            <a:r>
              <a:rPr lang="ar-IQ" sz="2400" b="1" dirty="0">
                <a:solidFill>
                  <a:prstClr val="black"/>
                </a:solidFill>
              </a:rPr>
              <a:t>حالة أو </a:t>
            </a:r>
            <a:r>
              <a:rPr lang="ar-IQ" sz="2400" b="1" dirty="0">
                <a:solidFill>
                  <a:srgbClr val="FF0000"/>
                </a:solidFill>
              </a:rPr>
              <a:t>ظاهرة </a:t>
            </a:r>
            <a:r>
              <a:rPr lang="ar-IQ" sz="2400" b="1" dirty="0">
                <a:solidFill>
                  <a:prstClr val="black"/>
                </a:solidFill>
              </a:rPr>
              <a:t>محيرة تحتاج إلى تفسير أو دراسة . </a:t>
            </a:r>
          </a:p>
          <a:p>
            <a:pPr lvl="0" algn="r">
              <a:lnSpc>
                <a:spcPct val="90000"/>
              </a:lnSpc>
              <a:spcBef>
                <a:spcPts val="1000"/>
              </a:spcBef>
              <a:buClr>
                <a:srgbClr val="FF0000"/>
              </a:buClr>
            </a:pPr>
            <a:r>
              <a:rPr lang="ar-IQ" sz="2400" b="1" dirty="0">
                <a:solidFill>
                  <a:srgbClr val="FF0000"/>
                </a:solidFill>
              </a:rPr>
              <a:t>مثال </a:t>
            </a:r>
            <a:r>
              <a:rPr lang="ar-IQ" sz="2400" b="1" dirty="0">
                <a:solidFill>
                  <a:prstClr val="black"/>
                </a:solidFill>
              </a:rPr>
              <a:t>:حضور الطلبة للمحاضرات؟، لذا فإن عدم حضور الطلبة إلى المحاضرات تكون </a:t>
            </a:r>
            <a:r>
              <a:rPr lang="ar-IQ" sz="2400" b="1" dirty="0">
                <a:solidFill>
                  <a:srgbClr val="FF0000"/>
                </a:solidFill>
              </a:rPr>
              <a:t>ظاهرة</a:t>
            </a:r>
            <a:r>
              <a:rPr lang="ar-IQ" sz="2400" b="1" dirty="0">
                <a:solidFill>
                  <a:prstClr val="black"/>
                </a:solidFill>
              </a:rPr>
              <a:t> تتطلب البحث والدراسة، </a:t>
            </a:r>
            <a:r>
              <a:rPr lang="ar-IQ" sz="2400" b="1" dirty="0" smtClean="0">
                <a:solidFill>
                  <a:prstClr val="black"/>
                </a:solidFill>
              </a:rPr>
              <a:t>وحت</a:t>
            </a:r>
            <a:r>
              <a:rPr lang="ar-SA" sz="2400" b="1" dirty="0" smtClean="0">
                <a:solidFill>
                  <a:prstClr val="black"/>
                </a:solidFill>
              </a:rPr>
              <a:t>ى</a:t>
            </a:r>
            <a:r>
              <a:rPr lang="ar-IQ" sz="2400" b="1" dirty="0" smtClean="0">
                <a:solidFill>
                  <a:prstClr val="black"/>
                </a:solidFill>
              </a:rPr>
              <a:t> </a:t>
            </a:r>
            <a:r>
              <a:rPr lang="ar-IQ" sz="2400" b="1" dirty="0">
                <a:solidFill>
                  <a:prstClr val="black"/>
                </a:solidFill>
              </a:rPr>
              <a:t>تكون المشكلة ظاهرة يشترط </a:t>
            </a:r>
            <a:r>
              <a:rPr lang="ar-IQ" sz="2400" b="1" u="heavy" dirty="0">
                <a:solidFill>
                  <a:prstClr val="black"/>
                </a:solidFill>
                <a:uFill>
                  <a:solidFill>
                    <a:srgbClr val="FF0000"/>
                  </a:solidFill>
                </a:uFill>
              </a:rPr>
              <a:t>بها أن </a:t>
            </a:r>
            <a:r>
              <a:rPr lang="ar-IQ" sz="2400" b="1" u="heavy" dirty="0">
                <a:solidFill>
                  <a:srgbClr val="00B050"/>
                </a:solidFill>
                <a:uFill>
                  <a:solidFill>
                    <a:srgbClr val="FF0000"/>
                  </a:solidFill>
                </a:uFill>
              </a:rPr>
              <a:t>تكون واسعة وشاملة ومتكررة الحصول </a:t>
            </a:r>
            <a:r>
              <a:rPr lang="ar-IQ" sz="2400" b="1" dirty="0">
                <a:solidFill>
                  <a:prstClr val="black"/>
                </a:solidFill>
              </a:rPr>
              <a:t>. فغياب الطلبة يكون ظاهرة فقط عندما يكون معظم الطلبة أو عدد كبير منهم وفي كافة المراحل والأقسام لا يحضرون المحاضرات، ولا تكون ظاهرة أو مشكلة إذا لم يحضر عدد محدود أو معين محاضرة معينة . </a:t>
            </a:r>
            <a:endParaRPr lang="en-GB" sz="2400" b="1" dirty="0">
              <a:solidFill>
                <a:prstClr val="black"/>
              </a:solidFill>
            </a:endParaRPr>
          </a:p>
          <a:p>
            <a:pPr algn="just">
              <a:lnSpc>
                <a:spcPct val="115000"/>
              </a:lnSpc>
              <a:spcAft>
                <a:spcPts val="1000"/>
              </a:spcAft>
            </a:pPr>
            <a:endParaRPr lang="ar-SA" dirty="0">
              <a:solidFill>
                <a:schemeClr val="tx1"/>
              </a:solidFill>
              <a:ea typeface="Calibri"/>
            </a:endParaRPr>
          </a:p>
        </p:txBody>
      </p:sp>
    </p:spTree>
    <p:extLst>
      <p:ext uri="{BB962C8B-B14F-4D97-AF65-F5344CB8AC3E}">
        <p14:creationId xmlns:p14="http://schemas.microsoft.com/office/powerpoint/2010/main" val="2554712327"/>
      </p:ext>
    </p:extLst>
  </p:cSld>
  <p:clrMapOvr>
    <a:masterClrMapping/>
  </p:clrMapOvr>
  <mc:AlternateContent xmlns:mc="http://schemas.openxmlformats.org/markup-compatibility/2006" xmlns:p14="http://schemas.microsoft.com/office/powerpoint/2010/main">
    <mc:Choice Requires="p14">
      <p:transition spd="slow" p14:dur="1100" advTm="200932">
        <p14:switch dir="l"/>
      </p:transition>
    </mc:Choice>
    <mc:Fallback xmlns="">
      <p:transition spd="slow" advTm="200932">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340767"/>
          </a:xfrm>
          <a:solidFill>
            <a:schemeClr val="accent1">
              <a:lumMod val="40000"/>
              <a:lumOff val="60000"/>
            </a:schemeClr>
          </a:solidFill>
        </p:spPr>
        <p:txBody>
          <a:bodyPr>
            <a:normAutofit/>
          </a:bodyPr>
          <a:lstStyle/>
          <a:p>
            <a:pPr lvl="0">
              <a:spcBef>
                <a:spcPts val="0"/>
              </a:spcBef>
            </a:pPr>
            <a:r>
              <a:rPr lang="ar-SA" sz="4800" dirty="0" smtClean="0">
                <a:ea typeface="Calibri"/>
                <a:cs typeface="Arial"/>
              </a:rPr>
              <a:t>الصياغة </a:t>
            </a:r>
            <a:r>
              <a:rPr lang="ar-SA" sz="4800" dirty="0">
                <a:ea typeface="Calibri"/>
                <a:cs typeface="Arial"/>
              </a:rPr>
              <a:t>الصحيحة للمشكلة </a:t>
            </a:r>
            <a:endParaRPr lang="ar-IQ" sz="4800" kern="0" dirty="0">
              <a:solidFill>
                <a:sysClr val="windowText" lastClr="000000"/>
              </a:solidFill>
            </a:endParaRPr>
          </a:p>
        </p:txBody>
      </p:sp>
      <p:sp>
        <p:nvSpPr>
          <p:cNvPr id="3" name="عنوان فرعي 2"/>
          <p:cNvSpPr>
            <a:spLocks noGrp="1"/>
          </p:cNvSpPr>
          <p:nvPr>
            <p:ph type="subTitle" idx="1"/>
          </p:nvPr>
        </p:nvSpPr>
        <p:spPr>
          <a:xfrm>
            <a:off x="0" y="1340768"/>
            <a:ext cx="9144000" cy="5517232"/>
          </a:xfrm>
          <a:solidFill>
            <a:srgbClr val="FFFF00"/>
          </a:solidFill>
        </p:spPr>
        <p:txBody>
          <a:bodyPr>
            <a:normAutofit/>
          </a:bodyPr>
          <a:lstStyle/>
          <a:p>
            <a:pPr lvl="0" algn="r">
              <a:lnSpc>
                <a:spcPct val="115000"/>
              </a:lnSpc>
              <a:spcAft>
                <a:spcPts val="1000"/>
              </a:spcAft>
            </a:pPr>
            <a:r>
              <a:rPr lang="ar-SA" sz="2400" b="1" dirty="0">
                <a:solidFill>
                  <a:schemeClr val="tx1"/>
                </a:solidFill>
                <a:ea typeface="Calibri"/>
              </a:rPr>
              <a:t>ويجب ان تتضمن الصياغة الصحيحة للمشكلة عدة نقاط هي :</a:t>
            </a:r>
          </a:p>
          <a:p>
            <a:pPr lvl="0" algn="r">
              <a:lnSpc>
                <a:spcPct val="115000"/>
              </a:lnSpc>
              <a:spcAft>
                <a:spcPts val="1000"/>
              </a:spcAft>
            </a:pPr>
            <a:r>
              <a:rPr lang="ar-SA" sz="2400" b="1" dirty="0">
                <a:solidFill>
                  <a:schemeClr val="tx1"/>
                </a:solidFill>
                <a:ea typeface="Calibri"/>
              </a:rPr>
              <a:t>1-تحديد </a:t>
            </a:r>
            <a:r>
              <a:rPr lang="ar-SA" sz="2400" b="1" dirty="0">
                <a:solidFill>
                  <a:srgbClr val="FF0000"/>
                </a:solidFill>
                <a:ea typeface="Calibri"/>
              </a:rPr>
              <a:t>الموضوع</a:t>
            </a:r>
            <a:r>
              <a:rPr lang="ar-SA" sz="2400" b="1" dirty="0">
                <a:solidFill>
                  <a:schemeClr val="tx1"/>
                </a:solidFill>
                <a:ea typeface="Calibri"/>
              </a:rPr>
              <a:t> الرئيسي الذي وقع علية اختيار الباحث .</a:t>
            </a:r>
          </a:p>
          <a:p>
            <a:pPr lvl="0" algn="r">
              <a:lnSpc>
                <a:spcPct val="115000"/>
              </a:lnSpc>
              <a:spcAft>
                <a:spcPts val="1000"/>
              </a:spcAft>
            </a:pPr>
            <a:r>
              <a:rPr lang="ar-SA" sz="2400" b="1" dirty="0">
                <a:solidFill>
                  <a:schemeClr val="tx1"/>
                </a:solidFill>
                <a:ea typeface="Calibri"/>
              </a:rPr>
              <a:t>2-تحديد النقاط الرئيسية والفرعية التي تشتمل عليها المشكلة .</a:t>
            </a:r>
          </a:p>
          <a:p>
            <a:pPr lvl="0" algn="r">
              <a:lnSpc>
                <a:spcPct val="115000"/>
              </a:lnSpc>
              <a:spcAft>
                <a:spcPts val="1000"/>
              </a:spcAft>
            </a:pPr>
            <a:r>
              <a:rPr lang="ar-SA" sz="2400" b="1" dirty="0">
                <a:solidFill>
                  <a:schemeClr val="tx1"/>
                </a:solidFill>
                <a:ea typeface="Calibri"/>
              </a:rPr>
              <a:t>3-تحديد </a:t>
            </a:r>
            <a:r>
              <a:rPr lang="ar-SA" sz="2400" b="1" dirty="0">
                <a:solidFill>
                  <a:srgbClr val="FF0000"/>
                </a:solidFill>
                <a:ea typeface="Calibri"/>
              </a:rPr>
              <a:t>الاهداف والغايات </a:t>
            </a:r>
            <a:r>
              <a:rPr lang="ar-SA" sz="2400" b="1" dirty="0">
                <a:solidFill>
                  <a:schemeClr val="tx1"/>
                </a:solidFill>
                <a:ea typeface="Calibri"/>
              </a:rPr>
              <a:t>المرجو تحقيقها من البحث.</a:t>
            </a:r>
          </a:p>
          <a:p>
            <a:pPr lvl="0" algn="r">
              <a:lnSpc>
                <a:spcPct val="115000"/>
              </a:lnSpc>
              <a:spcAft>
                <a:spcPts val="1000"/>
              </a:spcAft>
            </a:pPr>
            <a:r>
              <a:rPr lang="ar-SA" sz="2400" b="1" dirty="0">
                <a:solidFill>
                  <a:schemeClr val="tx1"/>
                </a:solidFill>
                <a:ea typeface="Calibri"/>
              </a:rPr>
              <a:t>مصادر الحصول على المشكلة:</a:t>
            </a:r>
          </a:p>
          <a:p>
            <a:pPr lvl="0" algn="r">
              <a:lnSpc>
                <a:spcPct val="115000"/>
              </a:lnSpc>
              <a:spcAft>
                <a:spcPts val="1000"/>
              </a:spcAft>
            </a:pPr>
            <a:r>
              <a:rPr lang="ar-SA" sz="2400" b="1" dirty="0">
                <a:solidFill>
                  <a:schemeClr val="tx1"/>
                </a:solidFill>
                <a:ea typeface="Calibri"/>
              </a:rPr>
              <a:t>‌أ- محيط العمل والخبرة العملية:</a:t>
            </a:r>
          </a:p>
          <a:p>
            <a:pPr lvl="0" algn="r">
              <a:lnSpc>
                <a:spcPct val="115000"/>
              </a:lnSpc>
              <a:spcAft>
                <a:spcPts val="1000"/>
              </a:spcAft>
            </a:pPr>
            <a:r>
              <a:rPr lang="ar-SA" sz="2400" b="1" dirty="0">
                <a:solidFill>
                  <a:schemeClr val="tx1"/>
                </a:solidFill>
                <a:ea typeface="Calibri"/>
              </a:rPr>
              <a:t>‌ب- القراءات الواسعة</a:t>
            </a:r>
            <a:r>
              <a:rPr lang="ar-SA" sz="2400" b="1" dirty="0" smtClean="0">
                <a:solidFill>
                  <a:schemeClr val="tx1"/>
                </a:solidFill>
                <a:ea typeface="Calibri"/>
              </a:rPr>
              <a:t>:</a:t>
            </a:r>
          </a:p>
          <a:p>
            <a:pPr lvl="0" algn="r">
              <a:lnSpc>
                <a:spcPct val="115000"/>
              </a:lnSpc>
              <a:spcAft>
                <a:spcPts val="1000"/>
              </a:spcAft>
            </a:pPr>
            <a:r>
              <a:rPr lang="ar-SA" sz="2400" b="1" dirty="0">
                <a:solidFill>
                  <a:schemeClr val="tx1"/>
                </a:solidFill>
                <a:ea typeface="Calibri"/>
              </a:rPr>
              <a:t>‌ت- الدراسات السابقة</a:t>
            </a:r>
            <a:r>
              <a:rPr lang="ar-SA" sz="2400" b="1" dirty="0" smtClean="0">
                <a:solidFill>
                  <a:schemeClr val="tx1"/>
                </a:solidFill>
                <a:ea typeface="Calibri"/>
              </a:rPr>
              <a:t>:</a:t>
            </a:r>
          </a:p>
          <a:p>
            <a:pPr lvl="0" algn="r">
              <a:lnSpc>
                <a:spcPct val="115000"/>
              </a:lnSpc>
              <a:spcAft>
                <a:spcPts val="1000"/>
              </a:spcAft>
            </a:pPr>
            <a:r>
              <a:rPr lang="ar-SA" sz="2400" b="1" dirty="0">
                <a:solidFill>
                  <a:schemeClr val="tx1"/>
                </a:solidFill>
                <a:ea typeface="Calibri"/>
              </a:rPr>
              <a:t>‌ث- تكليف من جهة ما:</a:t>
            </a:r>
            <a:endParaRPr lang="en-US" sz="2400" b="1" dirty="0">
              <a:solidFill>
                <a:schemeClr val="tx1"/>
              </a:solidFill>
              <a:ea typeface="Calibri"/>
              <a:cs typeface="Arial"/>
            </a:endParaRPr>
          </a:p>
        </p:txBody>
      </p:sp>
    </p:spTree>
    <p:extLst>
      <p:ext uri="{BB962C8B-B14F-4D97-AF65-F5344CB8AC3E}">
        <p14:creationId xmlns:p14="http://schemas.microsoft.com/office/powerpoint/2010/main" val="773138056"/>
      </p:ext>
    </p:extLst>
  </p:cSld>
  <p:clrMapOvr>
    <a:masterClrMapping/>
  </p:clrMapOvr>
  <mc:AlternateContent xmlns:mc="http://schemas.openxmlformats.org/markup-compatibility/2006" xmlns:p14="http://schemas.microsoft.com/office/powerpoint/2010/main">
    <mc:Choice Requires="p14">
      <p:transition spd="slow" p14:dur="1200" advTm="129358">
        <p14:prism dir="r"/>
      </p:transition>
    </mc:Choice>
    <mc:Fallback xmlns="">
      <p:transition spd="slow" advTm="129358">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340767"/>
          </a:xfrm>
          <a:solidFill>
            <a:schemeClr val="accent1">
              <a:lumMod val="40000"/>
              <a:lumOff val="60000"/>
            </a:schemeClr>
          </a:solidFill>
        </p:spPr>
        <p:txBody>
          <a:bodyPr>
            <a:normAutofit fontScale="90000"/>
          </a:bodyPr>
          <a:lstStyle/>
          <a:p>
            <a:pPr lvl="0">
              <a:spcBef>
                <a:spcPts val="0"/>
              </a:spcBef>
            </a:pPr>
            <a:r>
              <a:rPr lang="ar-SA" sz="4800" b="1" kern="0" dirty="0">
                <a:solidFill>
                  <a:sysClr val="windowText" lastClr="000000"/>
                </a:solidFill>
                <a:ea typeface="Calibri"/>
                <a:cs typeface="Arial"/>
              </a:rPr>
              <a:t/>
            </a:r>
            <a:br>
              <a:rPr lang="ar-SA" sz="4800" b="1" kern="0" dirty="0">
                <a:solidFill>
                  <a:sysClr val="windowText" lastClr="000000"/>
                </a:solidFill>
                <a:ea typeface="Calibri"/>
                <a:cs typeface="Arial"/>
              </a:rPr>
            </a:br>
            <a:r>
              <a:rPr lang="ar-SA" sz="4800" dirty="0">
                <a:ea typeface="Calibri"/>
                <a:cs typeface="Arial"/>
              </a:rPr>
              <a:t>الصياغة الصحيحة للمشكلة </a:t>
            </a:r>
            <a:endParaRPr lang="ar-IQ" sz="4800" kern="0" dirty="0">
              <a:solidFill>
                <a:sysClr val="windowText" lastClr="000000"/>
              </a:solidFill>
            </a:endParaRPr>
          </a:p>
        </p:txBody>
      </p:sp>
      <p:sp>
        <p:nvSpPr>
          <p:cNvPr id="3" name="عنوان فرعي 2"/>
          <p:cNvSpPr>
            <a:spLocks noGrp="1"/>
          </p:cNvSpPr>
          <p:nvPr>
            <p:ph type="subTitle" idx="1"/>
          </p:nvPr>
        </p:nvSpPr>
        <p:spPr>
          <a:xfrm>
            <a:off x="0" y="1340768"/>
            <a:ext cx="9144000" cy="5517232"/>
          </a:xfrm>
          <a:solidFill>
            <a:srgbClr val="FFFF00"/>
          </a:solidFill>
        </p:spPr>
        <p:txBody>
          <a:bodyPr>
            <a:normAutofit/>
          </a:bodyPr>
          <a:lstStyle/>
          <a:p>
            <a:pPr lvl="0" algn="r">
              <a:spcBef>
                <a:spcPts val="0"/>
              </a:spcBef>
            </a:pPr>
            <a:r>
              <a:rPr lang="ar-IQ" sz="2400" b="1" dirty="0" smtClean="0">
                <a:solidFill>
                  <a:srgbClr val="FF0000"/>
                </a:solidFill>
              </a:rPr>
              <a:t>ا</a:t>
            </a:r>
            <a:r>
              <a:rPr lang="ar-SA" sz="2400" b="1" dirty="0" err="1" smtClean="0">
                <a:solidFill>
                  <a:srgbClr val="FF0000"/>
                </a:solidFill>
              </a:rPr>
              <a:t>سا</a:t>
            </a:r>
            <a:r>
              <a:rPr lang="ar-IQ" sz="2400" b="1" dirty="0" smtClean="0">
                <a:solidFill>
                  <a:srgbClr val="FF0000"/>
                </a:solidFill>
              </a:rPr>
              <a:t>ليب </a:t>
            </a:r>
            <a:r>
              <a:rPr lang="ar-IQ" sz="2400" b="1" dirty="0">
                <a:solidFill>
                  <a:srgbClr val="FF0000"/>
                </a:solidFill>
              </a:rPr>
              <a:t>صياغة مشكلة البحث</a:t>
            </a:r>
            <a:r>
              <a:rPr lang="ar-IQ" sz="2400" dirty="0">
                <a:solidFill>
                  <a:prstClr val="black"/>
                </a:solidFill>
              </a:rPr>
              <a:t>:</a:t>
            </a:r>
          </a:p>
          <a:p>
            <a:pPr lvl="0" algn="r">
              <a:spcBef>
                <a:spcPts val="0"/>
              </a:spcBef>
            </a:pPr>
            <a:r>
              <a:rPr lang="ar-IQ" sz="2400" dirty="0">
                <a:solidFill>
                  <a:prstClr val="black"/>
                </a:solidFill>
              </a:rPr>
              <a:t>1</a:t>
            </a:r>
            <a:r>
              <a:rPr lang="ar-IQ" sz="2800" b="1" u="sng" dirty="0">
                <a:solidFill>
                  <a:srgbClr val="4472C4"/>
                </a:solidFill>
              </a:rPr>
              <a:t>.	</a:t>
            </a:r>
            <a:r>
              <a:rPr lang="ar-IQ" sz="2800" b="1" u="sng" dirty="0">
                <a:ln w="0"/>
                <a:solidFill>
                  <a:srgbClr val="4472C4"/>
                </a:solidFill>
              </a:rPr>
              <a:t>الصياغة </a:t>
            </a:r>
            <a:r>
              <a:rPr lang="ar-IQ" sz="2800" b="1" u="sng" dirty="0" err="1">
                <a:ln w="0"/>
                <a:solidFill>
                  <a:srgbClr val="4472C4"/>
                </a:solidFill>
              </a:rPr>
              <a:t>التساؤلية</a:t>
            </a:r>
            <a:r>
              <a:rPr lang="ar-IQ" sz="2800" b="1" u="sng" dirty="0">
                <a:ln w="0"/>
                <a:solidFill>
                  <a:srgbClr val="4472C4"/>
                </a:solidFill>
              </a:rPr>
              <a:t> : </a:t>
            </a:r>
            <a:endParaRPr lang="ar-IQ" sz="2800" b="1" u="sng" dirty="0">
              <a:solidFill>
                <a:srgbClr val="4472C4"/>
              </a:solidFill>
            </a:endParaRPr>
          </a:p>
          <a:p>
            <a:pPr lvl="0" algn="r">
              <a:spcBef>
                <a:spcPts val="0"/>
              </a:spcBef>
            </a:pPr>
            <a:r>
              <a:rPr lang="ar-IQ" sz="2800" dirty="0">
                <a:solidFill>
                  <a:prstClr val="black"/>
                </a:solidFill>
              </a:rPr>
              <a:t>أي انه يمكن التعبير عن المشكلة بصيغة السؤال، وهي </a:t>
            </a:r>
            <a:r>
              <a:rPr lang="ar-IQ" sz="2800" b="1" dirty="0">
                <a:solidFill>
                  <a:srgbClr val="FF0000"/>
                </a:solidFill>
              </a:rPr>
              <a:t>الأسلوب الأفضل </a:t>
            </a:r>
            <a:r>
              <a:rPr lang="ar-IQ" sz="2800" dirty="0">
                <a:solidFill>
                  <a:prstClr val="black"/>
                </a:solidFill>
              </a:rPr>
              <a:t>في الصياغة، لان هذه الصياغة </a:t>
            </a:r>
            <a:r>
              <a:rPr lang="ar-IQ" sz="2800" b="1" dirty="0">
                <a:solidFill>
                  <a:srgbClr val="7030A0"/>
                </a:solidFill>
              </a:rPr>
              <a:t>تجعل الباحث يشعر بأنه مطلوب منه في متن البحث </a:t>
            </a:r>
            <a:r>
              <a:rPr lang="ar-IQ" sz="2800" dirty="0">
                <a:solidFill>
                  <a:prstClr val="black"/>
                </a:solidFill>
              </a:rPr>
              <a:t>الإجابة عن هذا السؤال ( أو الأسئلة) . فإذا أراد الباحث أن يبحث في دراسة العلاقة بين متغيرين مثل </a:t>
            </a:r>
            <a:r>
              <a:rPr lang="ar-IQ" sz="2800" b="1" dirty="0">
                <a:solidFill>
                  <a:srgbClr val="FF0000"/>
                </a:solidFill>
              </a:rPr>
              <a:t>التقدم التكنولوجي </a:t>
            </a:r>
            <a:r>
              <a:rPr lang="ar-IQ" sz="2800" dirty="0">
                <a:solidFill>
                  <a:prstClr val="black"/>
                </a:solidFill>
              </a:rPr>
              <a:t>(</a:t>
            </a:r>
            <a:r>
              <a:rPr lang="ar-IQ" sz="2800" b="1" dirty="0">
                <a:solidFill>
                  <a:srgbClr val="0070C0"/>
                </a:solidFill>
              </a:rPr>
              <a:t>كمتغير مستقل) </a:t>
            </a:r>
            <a:r>
              <a:rPr lang="ar-IQ" sz="2800" dirty="0">
                <a:solidFill>
                  <a:prstClr val="black"/>
                </a:solidFill>
              </a:rPr>
              <a:t>وتقنيات نظام محاسبة التكاليف </a:t>
            </a:r>
            <a:r>
              <a:rPr lang="ar-IQ" sz="2800" dirty="0">
                <a:solidFill>
                  <a:srgbClr val="0070C0"/>
                </a:solidFill>
              </a:rPr>
              <a:t>(كمتغير تابع)</a:t>
            </a:r>
            <a:r>
              <a:rPr lang="ar-IQ" sz="2800" dirty="0">
                <a:solidFill>
                  <a:prstClr val="black"/>
                </a:solidFill>
              </a:rPr>
              <a:t>، بذلك يمكن صياغة المشكلة السابقة بالسؤال </a:t>
            </a:r>
            <a:r>
              <a:rPr lang="ar-IQ" sz="2800" dirty="0" smtClean="0">
                <a:solidFill>
                  <a:prstClr val="black"/>
                </a:solidFill>
              </a:rPr>
              <a:t>الاتي: </a:t>
            </a:r>
            <a:endParaRPr lang="ar-IQ" sz="2800" dirty="0">
              <a:solidFill>
                <a:prstClr val="black"/>
              </a:solidFill>
            </a:endParaRPr>
          </a:p>
          <a:p>
            <a:pPr lvl="0" algn="r">
              <a:spcBef>
                <a:spcPts val="0"/>
              </a:spcBef>
            </a:pPr>
            <a:r>
              <a:rPr lang="ar-IQ" sz="2800" dirty="0">
                <a:solidFill>
                  <a:prstClr val="black"/>
                </a:solidFill>
              </a:rPr>
              <a:t>( </a:t>
            </a:r>
            <a:r>
              <a:rPr lang="ar-IQ" sz="2800" b="1" dirty="0">
                <a:solidFill>
                  <a:srgbClr val="FF0000"/>
                </a:solidFill>
              </a:rPr>
              <a:t>ما اثر التقدم التكنولوجي في تقنيات نظام محاسبة التكاليف؟ </a:t>
            </a:r>
            <a:r>
              <a:rPr lang="ar-IQ" sz="2800" dirty="0">
                <a:solidFill>
                  <a:prstClr val="black"/>
                </a:solidFill>
              </a:rPr>
              <a:t>)</a:t>
            </a:r>
          </a:p>
          <a:p>
            <a:pPr lvl="0" algn="r">
              <a:spcBef>
                <a:spcPts val="0"/>
              </a:spcBef>
            </a:pPr>
            <a:r>
              <a:rPr lang="ar-IQ" sz="2800" dirty="0">
                <a:solidFill>
                  <a:prstClr val="black"/>
                </a:solidFill>
              </a:rPr>
              <a:t>إن صياغة المشكلة على شكل سؤال أو أكثر </a:t>
            </a:r>
            <a:r>
              <a:rPr lang="ar-IQ" sz="2800" b="1" dirty="0">
                <a:solidFill>
                  <a:srgbClr val="7030A0"/>
                </a:solidFill>
              </a:rPr>
              <a:t>يسهل من إبراز العلاقة </a:t>
            </a:r>
            <a:r>
              <a:rPr lang="ar-IQ" sz="2800" dirty="0">
                <a:solidFill>
                  <a:prstClr val="black"/>
                </a:solidFill>
              </a:rPr>
              <a:t>بين المتغيرات الأساسية للدراسة بشكل واضح، وتعني الإجابة عن هذا السؤال هو </a:t>
            </a:r>
            <a:r>
              <a:rPr lang="ar-IQ" sz="2800" b="1" dirty="0">
                <a:solidFill>
                  <a:srgbClr val="7030A0"/>
                </a:solidFill>
              </a:rPr>
              <a:t>الهدف الرئيس للبحث</a:t>
            </a:r>
            <a:r>
              <a:rPr lang="ar-IQ" sz="2800" dirty="0">
                <a:solidFill>
                  <a:prstClr val="black"/>
                </a:solidFill>
              </a:rPr>
              <a:t>. </a:t>
            </a:r>
          </a:p>
        </p:txBody>
      </p:sp>
    </p:spTree>
    <p:extLst>
      <p:ext uri="{BB962C8B-B14F-4D97-AF65-F5344CB8AC3E}">
        <p14:creationId xmlns:p14="http://schemas.microsoft.com/office/powerpoint/2010/main" val="1514310099"/>
      </p:ext>
    </p:extLst>
  </p:cSld>
  <p:clrMapOvr>
    <a:masterClrMapping/>
  </p:clrMapOvr>
  <mc:AlternateContent xmlns:mc="http://schemas.openxmlformats.org/markup-compatibility/2006" xmlns:p14="http://schemas.microsoft.com/office/powerpoint/2010/main">
    <mc:Choice Requires="p14">
      <p:transition spd="slow" p14:dur="1200" advTm="129358">
        <p14:prism dir="r"/>
      </p:transition>
    </mc:Choice>
    <mc:Fallback xmlns="">
      <p:transition spd="slow" advTm="129358">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340767"/>
          </a:xfrm>
          <a:solidFill>
            <a:schemeClr val="accent1">
              <a:lumMod val="40000"/>
              <a:lumOff val="60000"/>
            </a:schemeClr>
          </a:solidFill>
        </p:spPr>
        <p:txBody>
          <a:bodyPr>
            <a:normAutofit fontScale="90000"/>
          </a:bodyPr>
          <a:lstStyle/>
          <a:p>
            <a:pPr lvl="0">
              <a:spcBef>
                <a:spcPts val="0"/>
              </a:spcBef>
            </a:pPr>
            <a:r>
              <a:rPr lang="ar-SA" sz="4800" b="1" kern="0" dirty="0">
                <a:solidFill>
                  <a:sysClr val="windowText" lastClr="000000"/>
                </a:solidFill>
                <a:ea typeface="Calibri"/>
                <a:cs typeface="Arial"/>
              </a:rPr>
              <a:t/>
            </a:r>
            <a:br>
              <a:rPr lang="ar-SA" sz="4800" b="1" kern="0" dirty="0">
                <a:solidFill>
                  <a:sysClr val="windowText" lastClr="000000"/>
                </a:solidFill>
                <a:ea typeface="Calibri"/>
                <a:cs typeface="Arial"/>
              </a:rPr>
            </a:br>
            <a:r>
              <a:rPr lang="ar-SA" sz="4800" dirty="0">
                <a:ea typeface="Calibri"/>
                <a:cs typeface="Arial"/>
              </a:rPr>
              <a:t>الصياغة الصحيحة للمشكلة </a:t>
            </a:r>
            <a:endParaRPr lang="ar-IQ" sz="4800" kern="0" dirty="0">
              <a:solidFill>
                <a:sysClr val="windowText" lastClr="000000"/>
              </a:solidFill>
            </a:endParaRPr>
          </a:p>
        </p:txBody>
      </p:sp>
      <p:sp>
        <p:nvSpPr>
          <p:cNvPr id="3" name="عنوان فرعي 2"/>
          <p:cNvSpPr>
            <a:spLocks noGrp="1"/>
          </p:cNvSpPr>
          <p:nvPr>
            <p:ph type="subTitle" idx="1"/>
          </p:nvPr>
        </p:nvSpPr>
        <p:spPr>
          <a:xfrm>
            <a:off x="0" y="1340768"/>
            <a:ext cx="9144000" cy="5517232"/>
          </a:xfrm>
          <a:solidFill>
            <a:srgbClr val="FFFF00"/>
          </a:solidFill>
        </p:spPr>
        <p:txBody>
          <a:bodyPr>
            <a:normAutofit/>
          </a:bodyPr>
          <a:lstStyle/>
          <a:p>
            <a:pPr lvl="0" algn="r">
              <a:spcBef>
                <a:spcPts val="0"/>
              </a:spcBef>
            </a:pPr>
            <a:r>
              <a:rPr lang="ar-IQ" sz="2800" b="1" dirty="0" smtClean="0">
                <a:solidFill>
                  <a:srgbClr val="FF0000"/>
                </a:solidFill>
              </a:rPr>
              <a:t>ا</a:t>
            </a:r>
            <a:r>
              <a:rPr lang="ar-SA" sz="2800" b="1" dirty="0" err="1" smtClean="0">
                <a:solidFill>
                  <a:srgbClr val="FF0000"/>
                </a:solidFill>
              </a:rPr>
              <a:t>سا</a:t>
            </a:r>
            <a:r>
              <a:rPr lang="ar-IQ" sz="2800" b="1" dirty="0" smtClean="0">
                <a:solidFill>
                  <a:srgbClr val="FF0000"/>
                </a:solidFill>
              </a:rPr>
              <a:t>ليب </a:t>
            </a:r>
            <a:r>
              <a:rPr lang="ar-IQ" sz="2800" b="1" dirty="0">
                <a:solidFill>
                  <a:srgbClr val="FF0000"/>
                </a:solidFill>
              </a:rPr>
              <a:t>صياغة مشكلة البحث</a:t>
            </a:r>
            <a:r>
              <a:rPr lang="ar-IQ" sz="2800" dirty="0">
                <a:solidFill>
                  <a:prstClr val="black"/>
                </a:solidFill>
              </a:rPr>
              <a:t>:</a:t>
            </a:r>
          </a:p>
          <a:p>
            <a:pPr lvl="0" algn="r">
              <a:spcBef>
                <a:spcPts val="0"/>
              </a:spcBef>
            </a:pPr>
            <a:r>
              <a:rPr lang="ar-IQ" sz="2800" dirty="0" smtClean="0">
                <a:solidFill>
                  <a:prstClr val="black"/>
                </a:solidFill>
              </a:rPr>
              <a:t>2</a:t>
            </a:r>
            <a:r>
              <a:rPr lang="ar-IQ" sz="2800" b="1" u="sng" dirty="0">
                <a:ln w="0"/>
                <a:solidFill>
                  <a:srgbClr val="4472C4"/>
                </a:solidFill>
              </a:rPr>
              <a:t>.	الصياغة التقريرية : </a:t>
            </a:r>
          </a:p>
          <a:p>
            <a:pPr lvl="0" algn="r">
              <a:spcBef>
                <a:spcPts val="0"/>
              </a:spcBef>
            </a:pPr>
            <a:r>
              <a:rPr lang="ar-IQ" sz="2800" dirty="0">
                <a:solidFill>
                  <a:prstClr val="black"/>
                </a:solidFill>
              </a:rPr>
              <a:t>يمكن أن تصاغ المشكلة بعبارة تقريرية أو تعبيرية، فإذا رجعنا إلى المشكلة السابقة فيمكن صياغتها تقريرياً وكما يأتي:</a:t>
            </a:r>
          </a:p>
          <a:p>
            <a:pPr lvl="0" algn="r">
              <a:spcBef>
                <a:spcPts val="0"/>
              </a:spcBef>
            </a:pPr>
            <a:endParaRPr lang="ar-IQ" sz="2800" dirty="0">
              <a:solidFill>
                <a:prstClr val="black"/>
              </a:solidFill>
            </a:endParaRPr>
          </a:p>
          <a:p>
            <a:pPr lvl="0" algn="r">
              <a:spcBef>
                <a:spcPts val="0"/>
              </a:spcBef>
            </a:pPr>
            <a:r>
              <a:rPr lang="ar-IQ" sz="2800" dirty="0">
                <a:solidFill>
                  <a:prstClr val="black"/>
                </a:solidFill>
              </a:rPr>
              <a:t>( </a:t>
            </a:r>
            <a:r>
              <a:rPr lang="ar-IQ" sz="2800" b="1" dirty="0">
                <a:solidFill>
                  <a:srgbClr val="FF0000"/>
                </a:solidFill>
              </a:rPr>
              <a:t>أن التقدم التكنولوجي في البيئة المعاصرة يجعل تقنيات نظام محاسبة التكاليف التقليدية غير ملائمة لهذه البيئة </a:t>
            </a:r>
            <a:r>
              <a:rPr lang="ar-IQ" sz="2800" dirty="0">
                <a:solidFill>
                  <a:prstClr val="black"/>
                </a:solidFill>
              </a:rPr>
              <a:t>). </a:t>
            </a:r>
          </a:p>
          <a:p>
            <a:pPr lvl="0" algn="r">
              <a:spcBef>
                <a:spcPts val="0"/>
              </a:spcBef>
            </a:pPr>
            <a:endParaRPr lang="ar-IQ" sz="2800" dirty="0">
              <a:solidFill>
                <a:prstClr val="black"/>
              </a:solidFill>
            </a:endParaRPr>
          </a:p>
          <a:p>
            <a:pPr lvl="0" algn="r">
              <a:spcBef>
                <a:spcPts val="0"/>
              </a:spcBef>
            </a:pPr>
            <a:r>
              <a:rPr lang="ar-IQ" sz="2800" dirty="0">
                <a:solidFill>
                  <a:prstClr val="black"/>
                </a:solidFill>
              </a:rPr>
              <a:t>فبالرغم من وضوح المشكلة إلا أنها تحتاج إلى مزيد من ا</a:t>
            </a:r>
            <a:r>
              <a:rPr lang="ar-IQ" sz="2800" b="1" dirty="0">
                <a:solidFill>
                  <a:srgbClr val="7030A0"/>
                </a:solidFill>
              </a:rPr>
              <a:t>لتحديد </a:t>
            </a:r>
            <a:r>
              <a:rPr lang="ar-IQ" sz="2800" dirty="0">
                <a:solidFill>
                  <a:prstClr val="black"/>
                </a:solidFill>
              </a:rPr>
              <a:t>كأن يتطلب معرفة أين هذا التقدم التكنولوجي وفي أي دولة، كما يتطلب معرفة ما هي التقنيات التي يتطلب إعادة النظر فيها في ضوء هذا التقدم. </a:t>
            </a:r>
          </a:p>
        </p:txBody>
      </p:sp>
    </p:spTree>
    <p:extLst>
      <p:ext uri="{BB962C8B-B14F-4D97-AF65-F5344CB8AC3E}">
        <p14:creationId xmlns:p14="http://schemas.microsoft.com/office/powerpoint/2010/main" val="401768738"/>
      </p:ext>
    </p:extLst>
  </p:cSld>
  <p:clrMapOvr>
    <a:masterClrMapping/>
  </p:clrMapOvr>
  <mc:AlternateContent xmlns:mc="http://schemas.openxmlformats.org/markup-compatibility/2006" xmlns:p14="http://schemas.microsoft.com/office/powerpoint/2010/main">
    <mc:Choice Requires="p14">
      <p:transition spd="slow" p14:dur="1200" advTm="129358">
        <p14:prism dir="r"/>
      </p:transition>
    </mc:Choice>
    <mc:Fallback xmlns="">
      <p:transition spd="slow" advTm="129358">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340767"/>
          </a:xfrm>
          <a:solidFill>
            <a:schemeClr val="accent1">
              <a:lumMod val="40000"/>
              <a:lumOff val="60000"/>
            </a:schemeClr>
          </a:solidFill>
        </p:spPr>
        <p:txBody>
          <a:bodyPr>
            <a:normAutofit fontScale="90000"/>
          </a:bodyPr>
          <a:lstStyle/>
          <a:p>
            <a:pPr lvl="0">
              <a:spcBef>
                <a:spcPts val="0"/>
              </a:spcBef>
            </a:pPr>
            <a:r>
              <a:rPr lang="ar-SA" sz="4800" b="1" kern="0" dirty="0">
                <a:solidFill>
                  <a:sysClr val="windowText" lastClr="000000"/>
                </a:solidFill>
                <a:ea typeface="Calibri"/>
                <a:cs typeface="Arial"/>
              </a:rPr>
              <a:t/>
            </a:r>
            <a:br>
              <a:rPr lang="ar-SA" sz="4800" b="1" kern="0" dirty="0">
                <a:solidFill>
                  <a:sysClr val="windowText" lastClr="000000"/>
                </a:solidFill>
                <a:ea typeface="Calibri"/>
                <a:cs typeface="Arial"/>
              </a:rPr>
            </a:br>
            <a:r>
              <a:rPr lang="ar-SA" sz="4800" b="1" kern="0" dirty="0">
                <a:solidFill>
                  <a:sysClr val="windowText" lastClr="000000"/>
                </a:solidFill>
                <a:ea typeface="Calibri"/>
                <a:cs typeface="Arial"/>
              </a:rPr>
              <a:t>معيار اختيار المشكلة:</a:t>
            </a:r>
            <a:endParaRPr lang="ar-IQ" sz="4800" kern="0" dirty="0">
              <a:solidFill>
                <a:sysClr val="windowText" lastClr="000000"/>
              </a:solidFill>
            </a:endParaRPr>
          </a:p>
        </p:txBody>
      </p:sp>
      <p:sp>
        <p:nvSpPr>
          <p:cNvPr id="3" name="عنوان فرعي 2"/>
          <p:cNvSpPr>
            <a:spLocks noGrp="1"/>
          </p:cNvSpPr>
          <p:nvPr>
            <p:ph type="subTitle" idx="1"/>
          </p:nvPr>
        </p:nvSpPr>
        <p:spPr>
          <a:xfrm>
            <a:off x="0" y="1340768"/>
            <a:ext cx="9144000" cy="5517232"/>
          </a:xfrm>
          <a:solidFill>
            <a:srgbClr val="FFFF00"/>
          </a:solidFill>
        </p:spPr>
        <p:txBody>
          <a:bodyPr>
            <a:normAutofit/>
          </a:bodyPr>
          <a:lstStyle/>
          <a:p>
            <a:pPr lvl="0" algn="just">
              <a:lnSpc>
                <a:spcPct val="115000"/>
              </a:lnSpc>
            </a:pPr>
            <a:r>
              <a:rPr lang="ar-SA" sz="2400" b="1" dirty="0" smtClean="0">
                <a:solidFill>
                  <a:schemeClr val="tx1"/>
                </a:solidFill>
                <a:ea typeface="Calibri"/>
              </a:rPr>
              <a:t>1.استحواذ </a:t>
            </a:r>
            <a:r>
              <a:rPr lang="ar-SA" sz="2400" b="1" dirty="0">
                <a:solidFill>
                  <a:schemeClr val="tx1"/>
                </a:solidFill>
                <a:ea typeface="Calibri"/>
              </a:rPr>
              <a:t>المشكلة على اهتمام الباحث: </a:t>
            </a:r>
            <a:r>
              <a:rPr lang="ar-SA" sz="2400" b="1" dirty="0" smtClean="0">
                <a:solidFill>
                  <a:srgbClr val="00B050"/>
                </a:solidFill>
                <a:ea typeface="Calibri"/>
              </a:rPr>
              <a:t>( </a:t>
            </a:r>
            <a:r>
              <a:rPr lang="ar-SA" sz="2400" b="1" dirty="0">
                <a:solidFill>
                  <a:srgbClr val="00B050"/>
                </a:solidFill>
                <a:ea typeface="Calibri"/>
              </a:rPr>
              <a:t>رغبة </a:t>
            </a:r>
            <a:r>
              <a:rPr lang="ar-SA" sz="2400" b="1" dirty="0" smtClean="0">
                <a:solidFill>
                  <a:srgbClr val="00B050"/>
                </a:solidFill>
                <a:ea typeface="Calibri"/>
              </a:rPr>
              <a:t>الباحث).</a:t>
            </a:r>
            <a:endParaRPr lang="ar-SA" sz="2400" b="1" dirty="0">
              <a:solidFill>
                <a:srgbClr val="00B050"/>
              </a:solidFill>
              <a:ea typeface="Calibri"/>
            </a:endParaRPr>
          </a:p>
          <a:p>
            <a:pPr lvl="0" algn="just">
              <a:lnSpc>
                <a:spcPct val="115000"/>
              </a:lnSpc>
            </a:pPr>
            <a:r>
              <a:rPr lang="ar-SA" sz="2400" b="1" dirty="0" smtClean="0">
                <a:solidFill>
                  <a:schemeClr val="tx1"/>
                </a:solidFill>
                <a:ea typeface="Calibri"/>
              </a:rPr>
              <a:t>2.تناسب </a:t>
            </a:r>
            <a:r>
              <a:rPr lang="ar-SA" sz="2400" b="1" dirty="0">
                <a:solidFill>
                  <a:schemeClr val="tx1"/>
                </a:solidFill>
                <a:ea typeface="Calibri"/>
              </a:rPr>
              <a:t>إمكانيات الباحث ومؤهلاته العلمية: خاصة إذا كانت المشكلة </a:t>
            </a:r>
            <a:r>
              <a:rPr lang="ar-SA" sz="2400" b="1" dirty="0" smtClean="0">
                <a:solidFill>
                  <a:schemeClr val="tx1"/>
                </a:solidFill>
                <a:ea typeface="Calibri"/>
              </a:rPr>
              <a:t>معقدة.</a:t>
            </a:r>
            <a:endParaRPr lang="ar-SA" sz="2400" b="1" dirty="0">
              <a:solidFill>
                <a:schemeClr val="tx1"/>
              </a:solidFill>
              <a:ea typeface="Calibri"/>
            </a:endParaRPr>
          </a:p>
          <a:p>
            <a:pPr lvl="0" algn="just">
              <a:lnSpc>
                <a:spcPct val="115000"/>
              </a:lnSpc>
            </a:pPr>
            <a:r>
              <a:rPr lang="ar-SA" sz="2400" b="1" dirty="0" smtClean="0">
                <a:solidFill>
                  <a:schemeClr val="tx1"/>
                </a:solidFill>
                <a:ea typeface="Calibri"/>
              </a:rPr>
              <a:t>3.توافر </a:t>
            </a:r>
            <a:r>
              <a:rPr lang="ar-SA" sz="2400" b="1" dirty="0">
                <a:solidFill>
                  <a:schemeClr val="tx1"/>
                </a:solidFill>
                <a:ea typeface="Calibri"/>
              </a:rPr>
              <a:t>المعلومات والبيانات اللازمة لدراسة </a:t>
            </a:r>
            <a:r>
              <a:rPr lang="ar-SA" sz="2400" b="1" dirty="0" smtClean="0">
                <a:solidFill>
                  <a:schemeClr val="tx1"/>
                </a:solidFill>
                <a:ea typeface="Calibri"/>
              </a:rPr>
              <a:t>المشكلة.</a:t>
            </a:r>
          </a:p>
          <a:p>
            <a:pPr lvl="0" algn="just">
              <a:lnSpc>
                <a:spcPct val="115000"/>
              </a:lnSpc>
            </a:pPr>
            <a:r>
              <a:rPr lang="ar-SA" sz="2400" b="1" dirty="0" smtClean="0">
                <a:solidFill>
                  <a:schemeClr val="tx1"/>
                </a:solidFill>
                <a:ea typeface="Calibri"/>
              </a:rPr>
              <a:t> 4.توافر </a:t>
            </a:r>
            <a:r>
              <a:rPr lang="ar-SA" sz="2400" b="1" dirty="0">
                <a:solidFill>
                  <a:schemeClr val="tx1"/>
                </a:solidFill>
                <a:ea typeface="Calibri"/>
              </a:rPr>
              <a:t>المساعدات الإدارية: المتمثلة في الحملات التي يحتاجها الباحث في حصوله على المعلومات خاصة في الجوانب </a:t>
            </a:r>
            <a:r>
              <a:rPr lang="ar-SA" sz="2400" b="1" dirty="0" smtClean="0">
                <a:solidFill>
                  <a:schemeClr val="tx1"/>
                </a:solidFill>
                <a:ea typeface="Calibri"/>
              </a:rPr>
              <a:t>الميدانية.</a:t>
            </a:r>
          </a:p>
          <a:p>
            <a:pPr lvl="0" algn="just">
              <a:lnSpc>
                <a:spcPct val="115000"/>
              </a:lnSpc>
            </a:pPr>
            <a:r>
              <a:rPr lang="ar-SA" sz="2400" b="1" dirty="0">
                <a:solidFill>
                  <a:srgbClr val="FF0000"/>
                </a:solidFill>
                <a:ea typeface="Calibri"/>
              </a:rPr>
              <a:t>مثال: إتاحة المجال أمام الباحث لمقابلة الموظفين والعاملين في مجال البحث وحصوله على الإجابات المناسبة للاستبيانات وما شابه ذلك من التسهيلات.</a:t>
            </a:r>
            <a:endParaRPr lang="ar-SA" sz="2400" b="1" dirty="0" smtClean="0">
              <a:solidFill>
                <a:srgbClr val="FF0000"/>
              </a:solidFill>
              <a:ea typeface="Calibri"/>
            </a:endParaRPr>
          </a:p>
          <a:p>
            <a:pPr algn="just">
              <a:lnSpc>
                <a:spcPct val="115000"/>
              </a:lnSpc>
              <a:spcAft>
                <a:spcPts val="1000"/>
              </a:spcAft>
            </a:pPr>
            <a:r>
              <a:rPr lang="ar-SA" sz="2400" b="1" dirty="0" smtClean="0">
                <a:solidFill>
                  <a:schemeClr val="tx1"/>
                </a:solidFill>
                <a:ea typeface="Calibri"/>
              </a:rPr>
              <a:t>5.القيمة </a:t>
            </a:r>
            <a:r>
              <a:rPr lang="ar-SA" sz="2400" b="1" dirty="0">
                <a:solidFill>
                  <a:schemeClr val="tx1"/>
                </a:solidFill>
                <a:ea typeface="Calibri"/>
              </a:rPr>
              <a:t>العلمية للمشكلة البحثية: بمعنى أن تكون المشكلة ذات دلالة بحيث تدور حول موضوع مهم وأن تكون لها </a:t>
            </a:r>
            <a:r>
              <a:rPr lang="ar-SA" sz="2400" b="1" dirty="0">
                <a:solidFill>
                  <a:srgbClr val="7030A0"/>
                </a:solidFill>
                <a:ea typeface="Calibri"/>
              </a:rPr>
              <a:t>فائدة علمية أو عملية أو اجتماعية إذا تمت دراستها</a:t>
            </a:r>
            <a:r>
              <a:rPr lang="ar-SA" sz="2400" b="1" dirty="0">
                <a:solidFill>
                  <a:schemeClr val="tx1"/>
                </a:solidFill>
                <a:ea typeface="Calibri"/>
              </a:rPr>
              <a:t>.</a:t>
            </a:r>
            <a:endParaRPr lang="en-US" sz="1600" b="1" dirty="0">
              <a:solidFill>
                <a:schemeClr val="tx1"/>
              </a:solidFill>
              <a:ea typeface="Calibri"/>
              <a:cs typeface="Arial"/>
            </a:endParaRPr>
          </a:p>
          <a:p>
            <a:pPr algn="just">
              <a:lnSpc>
                <a:spcPct val="115000"/>
              </a:lnSpc>
              <a:spcAft>
                <a:spcPts val="1000"/>
              </a:spcAft>
            </a:pPr>
            <a:r>
              <a:rPr lang="ar-SA" sz="2400" b="1" dirty="0" smtClean="0">
                <a:solidFill>
                  <a:schemeClr val="tx1"/>
                </a:solidFill>
                <a:ea typeface="Calibri"/>
              </a:rPr>
              <a:t>6.أن </a:t>
            </a:r>
            <a:r>
              <a:rPr lang="ar-SA" sz="2400" b="1" dirty="0">
                <a:solidFill>
                  <a:schemeClr val="tx1"/>
                </a:solidFill>
                <a:ea typeface="Calibri"/>
              </a:rPr>
              <a:t>تكون مشكلة البحث </a:t>
            </a:r>
            <a:r>
              <a:rPr lang="ar-SA" sz="2400" b="1" dirty="0">
                <a:solidFill>
                  <a:srgbClr val="00B050"/>
                </a:solidFill>
                <a:ea typeface="Calibri"/>
              </a:rPr>
              <a:t>جديدة تضيف إلى المعرفة </a:t>
            </a:r>
            <a:r>
              <a:rPr lang="ar-SA" sz="2400" b="1" dirty="0">
                <a:solidFill>
                  <a:schemeClr val="tx1"/>
                </a:solidFill>
                <a:ea typeface="Calibri"/>
              </a:rPr>
              <a:t>في مجال تخصص البحث: فيجب أن تكون مشكلة الدراسة تتضمن دراسة مشكلة جديدة لم تبحث من قبل غير(مكررة</a:t>
            </a:r>
            <a:r>
              <a:rPr lang="ar-SA" sz="2400" b="1" dirty="0" smtClean="0">
                <a:solidFill>
                  <a:schemeClr val="tx1"/>
                </a:solidFill>
                <a:ea typeface="Calibri"/>
              </a:rPr>
              <a:t>).</a:t>
            </a:r>
            <a:endParaRPr lang="en-US" sz="1600" b="1" dirty="0">
              <a:solidFill>
                <a:schemeClr val="tx1"/>
              </a:solidFill>
              <a:ea typeface="Calibri"/>
              <a:cs typeface="Arial"/>
            </a:endParaRPr>
          </a:p>
          <a:p>
            <a:pPr lvl="0" algn="just">
              <a:lnSpc>
                <a:spcPct val="115000"/>
              </a:lnSpc>
            </a:pPr>
            <a:endParaRPr lang="ar-SA" sz="2400" b="1" dirty="0">
              <a:solidFill>
                <a:schemeClr val="tx1"/>
              </a:solidFill>
              <a:ea typeface="Calibri"/>
            </a:endParaRPr>
          </a:p>
          <a:p>
            <a:pPr lvl="0" algn="r">
              <a:lnSpc>
                <a:spcPct val="115000"/>
              </a:lnSpc>
              <a:spcAft>
                <a:spcPts val="1000"/>
              </a:spcAft>
            </a:pPr>
            <a:endParaRPr lang="en-US" sz="2400" dirty="0">
              <a:ea typeface="Calibri"/>
              <a:cs typeface="Arial"/>
            </a:endParaRPr>
          </a:p>
          <a:p>
            <a:pPr marL="342900" lvl="0" indent="-342900" algn="r">
              <a:lnSpc>
                <a:spcPct val="115000"/>
              </a:lnSpc>
              <a:spcAft>
                <a:spcPts val="1000"/>
              </a:spcAft>
              <a:buFont typeface="Arial"/>
              <a:buChar char="-"/>
            </a:pPr>
            <a:endParaRPr lang="en-US" sz="2400" dirty="0">
              <a:solidFill>
                <a:schemeClr val="tx1"/>
              </a:solidFill>
              <a:ea typeface="Calibri"/>
              <a:cs typeface="Arial"/>
            </a:endParaRPr>
          </a:p>
        </p:txBody>
      </p:sp>
    </p:spTree>
    <p:extLst>
      <p:ext uri="{BB962C8B-B14F-4D97-AF65-F5344CB8AC3E}">
        <p14:creationId xmlns:p14="http://schemas.microsoft.com/office/powerpoint/2010/main" val="178421748"/>
      </p:ext>
    </p:extLst>
  </p:cSld>
  <p:clrMapOvr>
    <a:masterClrMapping/>
  </p:clrMapOvr>
  <mc:AlternateContent xmlns:mc="http://schemas.openxmlformats.org/markup-compatibility/2006" xmlns:p14="http://schemas.microsoft.com/office/powerpoint/2010/main">
    <mc:Choice Requires="p14">
      <p:transition spd="slow" p14:dur="1600" advTm="129358">
        <p14:gallery dir="r"/>
      </p:transition>
    </mc:Choice>
    <mc:Fallback xmlns="">
      <p:transition spd="slow" advTm="129358">
        <p:fade/>
      </p:transition>
    </mc:Fallback>
  </mc:AlternateContent>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ف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652</TotalTime>
  <Words>1314</Words>
  <Application>Microsoft Office PowerPoint</Application>
  <PresentationFormat>عرض على الشاشة (3:4)‏</PresentationFormat>
  <Paragraphs>144</Paragraphs>
  <Slides>21</Slides>
  <Notes>0</Notes>
  <HiddenSlides>0</HiddenSlides>
  <MMClips>0</MMClips>
  <ScaleCrop>false</ScaleCrop>
  <HeadingPairs>
    <vt:vector size="4" baseType="variant">
      <vt:variant>
        <vt:lpstr>نسق</vt:lpstr>
      </vt:variant>
      <vt:variant>
        <vt:i4>1</vt:i4>
      </vt:variant>
      <vt:variant>
        <vt:lpstr>عناوين الشرائح</vt:lpstr>
      </vt:variant>
      <vt:variant>
        <vt:i4>21</vt:i4>
      </vt:variant>
    </vt:vector>
  </HeadingPairs>
  <TitlesOfParts>
    <vt:vector size="22" baseType="lpstr">
      <vt:lpstr>نسق Office</vt:lpstr>
      <vt:lpstr>عرض تقديمي في PowerPoint</vt:lpstr>
      <vt:lpstr>عرض تقديمي في PowerPoint</vt:lpstr>
      <vt:lpstr>  أولاً: اختيار النقطة البحثية وتحديد مشكلة البحث:  </vt:lpstr>
      <vt:lpstr>   اختيار النقطة البحثية :  </vt:lpstr>
      <vt:lpstr>  تحديد المشكلة البحثية:  </vt:lpstr>
      <vt:lpstr>الصياغة الصحيحة للمشكلة </vt:lpstr>
      <vt:lpstr> الصياغة الصحيحة للمشكلة </vt:lpstr>
      <vt:lpstr> الصياغة الصحيحة للمشكلة </vt:lpstr>
      <vt:lpstr> معيار اختيار المشكلة:</vt:lpstr>
      <vt:lpstr>صور صياغة مشكلة البحث:</vt:lpstr>
      <vt:lpstr>صور صياغة مشكلة البحث: العنوان</vt:lpstr>
      <vt:lpstr>صور صياغة مشكلة البحث: العنوان</vt:lpstr>
      <vt:lpstr>ثانياً: الدراسة الاستطلاعية والدراسات السابقة:</vt:lpstr>
      <vt:lpstr>ثالثاً: صياغة الفروض البحثية:</vt:lpstr>
      <vt:lpstr>أنواع الفروض البحثية</vt:lpstr>
      <vt:lpstr>أنواع الفروض البحثية</vt:lpstr>
      <vt:lpstr>أنواع الفروض البحثية</vt:lpstr>
      <vt:lpstr>عنوان البحث</vt:lpstr>
      <vt:lpstr>ملاحظات عامة عن صياغة الفرضيات:</vt:lpstr>
      <vt:lpstr>ملاحظات عامة عن صياغة الفرضيات:</vt:lpstr>
      <vt:lpstr>الى الملتقى</vt:lpstr>
    </vt:vector>
  </TitlesOfParts>
  <Company>GroupX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التعليم الثانوي</dc:title>
  <dc:creator>enx</dc:creator>
  <cp:lastModifiedBy>SAM</cp:lastModifiedBy>
  <cp:revision>62</cp:revision>
  <dcterms:created xsi:type="dcterms:W3CDTF">2016-10-10T15:47:55Z</dcterms:created>
  <dcterms:modified xsi:type="dcterms:W3CDTF">2022-11-13T03:43:25Z</dcterms:modified>
</cp:coreProperties>
</file>